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327" r:id="rId3"/>
    <p:sldId id="328" r:id="rId4"/>
    <p:sldId id="317" r:id="rId5"/>
    <p:sldId id="318" r:id="rId6"/>
    <p:sldId id="319" r:id="rId7"/>
    <p:sldId id="320" r:id="rId8"/>
    <p:sldId id="321" r:id="rId9"/>
    <p:sldId id="322" r:id="rId10"/>
    <p:sldId id="261" r:id="rId11"/>
    <p:sldId id="262" r:id="rId12"/>
    <p:sldId id="263" r:id="rId13"/>
    <p:sldId id="323" r:id="rId14"/>
    <p:sldId id="264" r:id="rId15"/>
    <p:sldId id="324" r:id="rId16"/>
    <p:sldId id="325" r:id="rId17"/>
    <p:sldId id="326" r:id="rId18"/>
    <p:sldId id="256" r:id="rId19"/>
    <p:sldId id="329" r:id="rId20"/>
    <p:sldId id="258" r:id="rId21"/>
    <p:sldId id="259" r:id="rId22"/>
    <p:sldId id="260" r:id="rId23"/>
    <p:sldId id="330" r:id="rId24"/>
    <p:sldId id="331" r:id="rId25"/>
    <p:sldId id="332" r:id="rId26"/>
    <p:sldId id="333" r:id="rId27"/>
    <p:sldId id="265" r:id="rId28"/>
    <p:sldId id="257" r:id="rId29"/>
    <p:sldId id="273" r:id="rId30"/>
    <p:sldId id="270" r:id="rId31"/>
    <p:sldId id="271" r:id="rId32"/>
    <p:sldId id="272" r:id="rId33"/>
    <p:sldId id="267" r:id="rId34"/>
    <p:sldId id="269" r:id="rId35"/>
    <p:sldId id="268" r:id="rId36"/>
    <p:sldId id="266" r:id="rId37"/>
    <p:sldId id="277" r:id="rId38"/>
    <p:sldId id="275" r:id="rId39"/>
    <p:sldId id="274" r:id="rId40"/>
    <p:sldId id="278" r:id="rId41"/>
    <p:sldId id="279" r:id="rId42"/>
    <p:sldId id="280" r:id="rId43"/>
    <p:sldId id="276" r:id="rId44"/>
  </p:sldIdLst>
  <p:sldSz cx="18288000" cy="10287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1F5C10D-35C0-4527-A73F-D3EADE192E06}">
          <p14:sldIdLst>
            <p14:sldId id="327"/>
            <p14:sldId id="328"/>
          </p14:sldIdLst>
        </p14:section>
        <p14:section name="Semantic AI and Early-Exit" id="{23F2E689-7296-43C9-867E-93CAFCDD3B73}">
          <p14:sldIdLst>
            <p14:sldId id="317"/>
            <p14:sldId id="318"/>
            <p14:sldId id="319"/>
            <p14:sldId id="320"/>
            <p14:sldId id="321"/>
            <p14:sldId id="322"/>
            <p14:sldId id="261"/>
            <p14:sldId id="262"/>
            <p14:sldId id="263"/>
            <p14:sldId id="323"/>
            <p14:sldId id="264"/>
            <p14:sldId id="324"/>
            <p14:sldId id="325"/>
            <p14:sldId id="326"/>
          </p14:sldIdLst>
        </p14:section>
        <p14:section name="Saliency Maps" id="{F36F3572-BBA7-41F6-9FE9-716613F04ACB}">
          <p14:sldIdLst>
            <p14:sldId id="256"/>
            <p14:sldId id="329"/>
            <p14:sldId id="258"/>
            <p14:sldId id="259"/>
            <p14:sldId id="260"/>
            <p14:sldId id="330"/>
            <p14:sldId id="331"/>
            <p14:sldId id="332"/>
            <p14:sldId id="333"/>
          </p14:sldIdLst>
        </p14:section>
        <p14:section name="Attention Mechanism" id="{8ED24CC3-77EE-40AE-854E-DB1945BE05B1}">
          <p14:sldIdLst/>
        </p14:section>
        <p14:section name="Knowledge Graphs" id="{CF27C828-F7DC-4AE4-BE6F-0B4F0FACC9A3}">
          <p14:sldIdLst>
            <p14:sldId id="265"/>
            <p14:sldId id="257"/>
            <p14:sldId id="273"/>
            <p14:sldId id="270"/>
            <p14:sldId id="271"/>
            <p14:sldId id="272"/>
            <p14:sldId id="267"/>
            <p14:sldId id="269"/>
            <p14:sldId id="268"/>
            <p14:sldId id="266"/>
            <p14:sldId id="277"/>
            <p14:sldId id="275"/>
            <p14:sldId id="274"/>
            <p14:sldId id="278"/>
            <p14:sldId id="279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29"/>
    <a:srgbClr val="FFEFB5"/>
    <a:srgbClr val="FFFFFF"/>
    <a:srgbClr val="F7D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71E6C4A-D17A-4C18-BC90-569A743B378D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16F41-FA4A-872A-F4B2-D430C357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19575-9DC8-C4A3-B2DB-46D8DAEF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453B9-C27D-1295-CE69-23A7E653C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84DCD-73DD-C00A-65FA-22AD00F376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7195-7212-4724-90D2-D2E0E04F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284B-8C7F-CD13-BC7C-5F7A1307B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A7071-D179-5E18-F662-49A46B0B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8AE6-2787-7172-291F-36BAB421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427CB-3352-61CB-7B7E-B2D66A78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20450-F22D-9ABB-D83F-98CFD3A47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3376-CE9D-1DF4-C62E-6B53DA2A4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521CF-94DA-D641-AA5F-80E8D6540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75F7-A74A-B0F2-740C-521F9DAD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BB235-63F9-689F-126B-EC30C1670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D6F9D-F0DF-3661-A838-719E80FD3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89992-F648-4146-95B2-524B2150D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4F9371B-C517-4FFD-8F76-6EF43023957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46B1E8E-6BC6-44DA-8664-149F8DB004A8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5C4B8B5-A64B-4BF0-BDDB-F44F57D1C8C1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A76C7BE-D68D-4956-ACF7-338AA5982F94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730B-0198-F57D-5FE1-4B855116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34707-9BDD-CC79-6A50-504083402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75BA4-7C1A-EF42-DF7D-AE127E9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12DD-4B22-5DB7-029B-4C71277C2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69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BA7E03D-E911-41BC-BCEF-01035D06032C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8AC6-AEE7-8733-760F-6B212E63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>
            <a:extLst>
              <a:ext uri="{FF2B5EF4-FFF2-40B4-BE49-F238E27FC236}">
                <a16:creationId xmlns:a16="http://schemas.microsoft.com/office/drawing/2014/main" id="{B8D84BE8-1DD7-4628-4245-9939C935A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>
            <a:extLst>
              <a:ext uri="{FF2B5EF4-FFF2-40B4-BE49-F238E27FC236}">
                <a16:creationId xmlns:a16="http://schemas.microsoft.com/office/drawing/2014/main" id="{0A8E3343-86CE-FADD-DD74-ED5B0B3C6A6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78" name="TextShape 3">
            <a:extLst>
              <a:ext uri="{FF2B5EF4-FFF2-40B4-BE49-F238E27FC236}">
                <a16:creationId xmlns:a16="http://schemas.microsoft.com/office/drawing/2014/main" id="{1688D83C-F68F-B02B-72CB-430928A86727}"/>
              </a:ext>
            </a:extLst>
          </p:cNvPr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4F9371B-C517-4FFD-8F76-6EF43023957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973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68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C5560B2-9B50-4B27-BDE1-406972A7AF2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11/24/2025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C66E656-6214-40DE-9658-C9FADE48CEE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5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61.jpeg"/><Relationship Id="rId4" Type="http://schemas.openxmlformats.org/officeDocument/2006/relationships/image" Target="../media/image1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hyperlink" Target="https://intellabs.github.io/distiller/algo_earlyexi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627D3-ECAE-1E8A-116A-CB7336CA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64566BF-86D1-7EBC-444B-FB55F655236E}"/>
              </a:ext>
            </a:extLst>
          </p:cNvPr>
          <p:cNvSpPr/>
          <p:nvPr/>
        </p:nvSpPr>
        <p:spPr>
          <a:xfrm>
            <a:off x="1473956" y="3232001"/>
            <a:ext cx="14740720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Special Topics in Semantic AI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032124B-AB3C-974C-1FA4-EEE8BC8F34B3}"/>
              </a:ext>
            </a:extLst>
          </p:cNvPr>
          <p:cNvSpPr/>
          <p:nvPr/>
        </p:nvSpPr>
        <p:spPr>
          <a:xfrm>
            <a:off x="3665013" y="5143500"/>
            <a:ext cx="10358605" cy="8617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pt-BR" sz="28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Students</a:t>
            </a:r>
            <a:r>
              <a:rPr lang="pt-BR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João Vítor C. Pessoa, Breno de Lima Galves</a:t>
            </a:r>
          </a:p>
          <a:p>
            <a:pPr algn="ctr"/>
            <a:r>
              <a:rPr lang="pt-BR" sz="28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Teachers</a:t>
            </a:r>
            <a:r>
              <a:rPr lang="pt-BR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Rafael da Silva Chaves, Marcello L. R. de Campos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3382F9C-B107-BBEC-FA85-7D333FF25DC6}"/>
              </a:ext>
            </a:extLst>
          </p:cNvPr>
          <p:cNvSpPr/>
          <p:nvPr/>
        </p:nvSpPr>
        <p:spPr>
          <a:xfrm>
            <a:off x="5658299" y="149221"/>
            <a:ext cx="59695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92679E-D8FF-300E-FD7A-1A068BD2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0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47923F5C-C645-90DB-45B3-B337F698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26" y="2850444"/>
            <a:ext cx="8866177" cy="4552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9703"/>
            <a:ext cx="179055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Descrição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749129"/>
            <a:ext cx="78743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que mede as mudanças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agrupamentos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clusterings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servindo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30190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21124" y="391626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6049" y="3844271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4351446"/>
            <a:ext cx="20037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751417"/>
            <a:ext cx="791337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tamanho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1" y="60593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0" y="5475707"/>
            <a:ext cx="229229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5886561"/>
            <a:ext cx="787417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bem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6674942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83627" y="7076733"/>
            <a:ext cx="826669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quase constante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contrário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8F8A8722-1B8C-F75D-6958-9A6C06DC6B02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VARIAÇÃO DA INFORMAÇÃO (VI)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9CBFC66-EE61-DC96-D8E8-43C54152FAF4}"/>
              </a:ext>
            </a:extLst>
          </p:cNvPr>
          <p:cNvSpPr txBox="1"/>
          <p:nvPr/>
        </p:nvSpPr>
        <p:spPr>
          <a:xfrm>
            <a:off x="11044219" y="7403345"/>
            <a:ext cx="43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6. </a:t>
            </a:r>
            <a:r>
              <a:rPr lang="pt-BR" sz="1200" dirty="0">
                <a:latin typeface="Montserrat" pitchFamily="2" charset="0"/>
              </a:rPr>
              <a:t>VI de EE-</a:t>
            </a:r>
            <a:r>
              <a:rPr lang="pt-BR" sz="1200" dirty="0" err="1">
                <a:latin typeface="Montserrat" pitchFamily="2" charset="0"/>
              </a:rPr>
              <a:t>DNNs</a:t>
            </a:r>
            <a:r>
              <a:rPr lang="pt-BR" sz="1200" dirty="0">
                <a:latin typeface="Montserrat" pitchFamily="2" charset="0"/>
              </a:rPr>
              <a:t> treinados com perdas CE e LS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5EDD75F-2973-C025-1303-792770C7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E5682E23-8091-942D-C25D-74C34193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88" y="5061318"/>
            <a:ext cx="8701423" cy="301886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6CDD4D2-67D7-B121-88C3-1A4243CE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349" y="2930913"/>
            <a:ext cx="8091934" cy="2039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2009"/>
            <a:ext cx="485870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 e Implementação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912"/>
            <a:ext cx="10467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8644" y="3262313"/>
            <a:ext cx="79282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Pascal VOC 2012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2.913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coloridas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6.929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objetos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20 classes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50%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20%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30% teste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701" y="341798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700" y="381803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935" y="7674105"/>
            <a:ext cx="46711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framework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PyTorch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0935" y="4344173"/>
            <a:ext cx="548868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da Rede Neural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1717" y="4955010"/>
            <a:ext cx="135774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Backbone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4169" y="5315751"/>
            <a:ext cx="796211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DeepLabV3 pré-treinado (mIoU de 0,71 no conjunto de teste)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92282" y="532501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41717" y="5676492"/>
            <a:ext cx="13898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 Exits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8644" y="6037233"/>
            <a:ext cx="9766065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7 saídas antecipadas,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espaçadas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uniformemente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99210" y="630194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8644" y="6450937"/>
            <a:ext cx="176487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0935" y="6851000"/>
            <a:ext cx="923266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250 épocas, batch size de 32,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taxas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aprendizado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específicas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early </a:t>
            </a: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exits (5×10⁻³) e backbone (1×10⁻⁴)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1500" y="82025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71500" y="86025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ED7C9C1D-5FDB-6BA8-5560-92E04FE4A1EB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DOS TESTES</a:t>
            </a: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F6452EC-C458-4400-CA4B-CF953BD8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035ED-CFCB-4A26-23F5-FA8273E3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A718DCA0-D2B5-D1D3-01E3-0A9BDD6EF381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EFEDF8D-5886-F32B-1C78-ACFE653D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58"/>
          <a:stretch>
            <a:fillRect/>
          </a:stretch>
        </p:blipFill>
        <p:spPr>
          <a:xfrm>
            <a:off x="1544947" y="1760435"/>
            <a:ext cx="14004301" cy="3565591"/>
          </a:xfrm>
          <a:prstGeom prst="rect">
            <a:avLst/>
          </a:prstGeom>
        </p:spPr>
      </p:pic>
      <p:sp>
        <p:nvSpPr>
          <p:cNvPr id="2" name="Text 41">
            <a:extLst>
              <a:ext uri="{FF2B5EF4-FFF2-40B4-BE49-F238E27FC236}">
                <a16:creationId xmlns:a16="http://schemas.microsoft.com/office/drawing/2014/main" id="{8C348F53-37D1-28A6-DA64-ADBB882707A5}"/>
              </a:ext>
            </a:extLst>
          </p:cNvPr>
          <p:cNvSpPr/>
          <p:nvPr/>
        </p:nvSpPr>
        <p:spPr>
          <a:xfrm>
            <a:off x="9143967" y="136045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4E7ED1-240F-E2C0-092E-81D4CE498EC6}"/>
              </a:ext>
            </a:extLst>
          </p:cNvPr>
          <p:cNvSpPr txBox="1"/>
          <p:nvPr/>
        </p:nvSpPr>
        <p:spPr>
          <a:xfrm>
            <a:off x="1786515" y="5235942"/>
            <a:ext cx="6485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dirty="0">
                <a:latin typeface="Montserrat" pitchFamily="2" charset="0"/>
              </a:rPr>
              <a:t>FLOPs </a:t>
            </a:r>
            <a:r>
              <a:rPr lang="en-US" sz="1200" dirty="0" err="1">
                <a:latin typeface="Montserrat" pitchFamily="2" charset="0"/>
              </a:rPr>
              <a:t>considerando</a:t>
            </a:r>
            <a:r>
              <a:rPr lang="en-US" sz="1200" dirty="0">
                <a:latin typeface="Montserrat" pitchFamily="2" charset="0"/>
              </a:rPr>
              <a:t> que a </a:t>
            </a:r>
            <a:r>
              <a:rPr lang="en-US" sz="1200" dirty="0" err="1">
                <a:latin typeface="Montserrat" pitchFamily="2" charset="0"/>
              </a:rPr>
              <a:t>primeira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antecipada</a:t>
            </a:r>
            <a:r>
              <a:rPr lang="en-US" sz="1200" dirty="0">
                <a:latin typeface="Montserrat" pitchFamily="2" charset="0"/>
              </a:rPr>
              <a:t> é </a:t>
            </a:r>
            <a:r>
              <a:rPr lang="en-US" sz="1200" dirty="0" err="1">
                <a:latin typeface="Montserrat" pitchFamily="2" charset="0"/>
              </a:rPr>
              <a:t>executada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após</a:t>
            </a:r>
            <a:r>
              <a:rPr lang="en-US" sz="1200" dirty="0">
                <a:latin typeface="Montserrat" pitchFamily="2" charset="0"/>
              </a:rPr>
              <a:t> a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</a:p>
          <a:p>
            <a:r>
              <a:rPr lang="en-US" sz="1200" dirty="0">
                <a:latin typeface="Montserrat" pitchFamily="2" charset="0"/>
              </a:rPr>
              <a:t>de </a:t>
            </a:r>
            <a:r>
              <a:rPr lang="en-US" sz="1200" dirty="0" err="1">
                <a:latin typeface="Montserrat" pitchFamily="2" charset="0"/>
              </a:rPr>
              <a:t>referência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1FB5E8E-3BDE-42DB-12F2-BBFE5E8C4C8D}"/>
              </a:ext>
            </a:extLst>
          </p:cNvPr>
          <p:cNvSpPr txBox="1"/>
          <p:nvPr/>
        </p:nvSpPr>
        <p:spPr>
          <a:xfrm>
            <a:off x="8983230" y="5235943"/>
            <a:ext cx="6305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(b)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considerando que a primeira saída antecipada e a saída de referência</a:t>
            </a:r>
          </a:p>
          <a:p>
            <a:r>
              <a:rPr lang="pt-BR" sz="1200" dirty="0">
                <a:latin typeface="Montserrat" pitchFamily="2" charset="0"/>
              </a:rPr>
              <a:t> são executadas em paralelo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C199A05-899D-469B-2152-83C9A8BD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5644821"/>
            <a:ext cx="7263381" cy="383300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9ED3C9-DB5E-D4D4-D5F9-850E84403E98}"/>
              </a:ext>
            </a:extLst>
          </p:cNvPr>
          <p:cNvSpPr txBox="1"/>
          <p:nvPr/>
        </p:nvSpPr>
        <p:spPr>
          <a:xfrm>
            <a:off x="6782373" y="9421477"/>
            <a:ext cx="3757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(c)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de imagens segmentadas após e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AA6BE085-312D-8944-E624-29A9D2A91094}"/>
              </a:ext>
            </a:extLst>
          </p:cNvPr>
          <p:cNvSpPr/>
          <p:nvPr/>
        </p:nvSpPr>
        <p:spPr>
          <a:xfrm>
            <a:off x="10297476" y="9548434"/>
            <a:ext cx="6572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478C666-B5FD-2230-F02B-B40F3D704DF7}"/>
              </a:ext>
            </a:extLst>
          </p:cNvPr>
          <p:cNvSpPr txBox="1"/>
          <p:nvPr/>
        </p:nvSpPr>
        <p:spPr>
          <a:xfrm>
            <a:off x="6463394" y="9796620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7. 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FLOPs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vs. Desempenho (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/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mIoUoriginal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1616506-3ADB-79BF-3230-2CBAF07C9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2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9703"/>
            <a:ext cx="536364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Desempenho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851"/>
            <a:ext cx="27475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Economia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7246" y="4166082"/>
            <a:ext cx="35266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equivalente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58800" y="5490127"/>
            <a:ext cx="486671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 de Inferências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8798" y="6180441"/>
            <a:ext cx="57371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 utilização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8799" y="7469669"/>
            <a:ext cx="52706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Redução de transmissão para a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AAB21869-A14D-5F25-0229-B9402F5758BA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E582FDFE-CB4A-648E-D922-12525D083F66}"/>
              </a:ext>
            </a:extLst>
          </p:cNvPr>
          <p:cNvSpPr/>
          <p:nvPr/>
        </p:nvSpPr>
        <p:spPr>
          <a:xfrm>
            <a:off x="558798" y="3296203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680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2.62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operações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flutuante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01FB6177-9323-D2E0-85CA-A432A49C02EC}"/>
              </a:ext>
            </a:extLst>
          </p:cNvPr>
          <p:cNvSpPr/>
          <p:nvPr/>
        </p:nvSpPr>
        <p:spPr>
          <a:xfrm>
            <a:off x="571500" y="4560434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(NE e VI)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entregam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Interseção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sobre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2A1C50A-350B-F886-BAF3-C2359C625D24}"/>
              </a:ext>
            </a:extLst>
          </p:cNvPr>
          <p:cNvSpPr/>
          <p:nvPr/>
        </p:nvSpPr>
        <p:spPr>
          <a:xfrm>
            <a:off x="533398" y="6579300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2271E2C0-A598-4891-A3BA-0EA7BE7DAA1A}"/>
              </a:ext>
            </a:extLst>
          </p:cNvPr>
          <p:cNvSpPr/>
          <p:nvPr/>
        </p:nvSpPr>
        <p:spPr>
          <a:xfrm>
            <a:off x="533398" y="7868528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Menos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precisam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finais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5173E29-58A0-99F6-BDE5-0AC75D351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84EC3-9D0F-1187-9FA8-E7BA955F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8491D613-98BF-3A70-B26F-81133F605944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2" name="Text 41">
            <a:extLst>
              <a:ext uri="{FF2B5EF4-FFF2-40B4-BE49-F238E27FC236}">
                <a16:creationId xmlns:a16="http://schemas.microsoft.com/office/drawing/2014/main" id="{615976CA-F436-793A-760F-0A3B99F10606}"/>
              </a:ext>
            </a:extLst>
          </p:cNvPr>
          <p:cNvSpPr/>
          <p:nvPr/>
        </p:nvSpPr>
        <p:spPr>
          <a:xfrm>
            <a:off x="9143967" y="2590745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5520EF-FF07-95F9-83B3-E8B1E706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48"/>
          <a:stretch>
            <a:fillRect/>
          </a:stretch>
        </p:blipFill>
        <p:spPr>
          <a:xfrm>
            <a:off x="4726154" y="3009900"/>
            <a:ext cx="8835692" cy="4477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EBDFA9-109B-25B7-074D-D37FE5AB3162}"/>
              </a:ext>
            </a:extLst>
          </p:cNvPr>
          <p:cNvSpPr txBox="1"/>
          <p:nvPr/>
        </p:nvSpPr>
        <p:spPr>
          <a:xfrm>
            <a:off x="6698797" y="7487275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8. 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vs. Número de Classes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A80A847-16CC-D021-BA13-B3A3967F8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2009"/>
            <a:ext cx="6809556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Tempo de Execução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1" y="2750610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3113744"/>
            <a:ext cx="899284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tempo de execução do critério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significativamente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permanece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quase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constante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1500" y="3849259"/>
            <a:ext cx="13016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Eficiência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5067300"/>
            <a:ext cx="384079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Impacto na Latência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636734"/>
            <a:ext cx="38103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063995"/>
            <a:ext cx="30457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Transmissão de dados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571500" y="12976332"/>
            <a:ext cx="8358188" cy="45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64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Fonte: Tabela II do artigo - Tempo médio (no Google Colab) para executar ambos os critérios de saída.</a:t>
            </a:r>
            <a:endParaRPr lang="en-US" sz="1464" dirty="0"/>
          </a:p>
        </p:txBody>
      </p:sp>
      <p:sp>
        <p:nvSpPr>
          <p:cNvPr id="48" name="Text 0">
            <a:extLst>
              <a:ext uri="{FF2B5EF4-FFF2-40B4-BE49-F238E27FC236}">
                <a16:creationId xmlns:a16="http://schemas.microsoft.com/office/drawing/2014/main" id="{88D90482-39EE-58A4-FF05-4BD87BB3200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39BBAFF3-7AB6-DFD1-A174-A97BC19C1CD2}"/>
              </a:ext>
            </a:extLst>
          </p:cNvPr>
          <p:cNvSpPr/>
          <p:nvPr/>
        </p:nvSpPr>
        <p:spPr>
          <a:xfrm>
            <a:off x="571500" y="4223147"/>
            <a:ext cx="899284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 100 classes,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leva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aproximadamente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122ms,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mantém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8,7ms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F2FB178A-C386-664D-1758-045AF8BFEF7E}"/>
              </a:ext>
            </a:extLst>
          </p:cNvPr>
          <p:cNvSpPr/>
          <p:nvPr/>
        </p:nvSpPr>
        <p:spPr>
          <a:xfrm>
            <a:off x="578534" y="5996286"/>
            <a:ext cx="899284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early exit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supera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taxa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0,88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6" name="Text 3">
            <a:extLst>
              <a:ext uri="{FF2B5EF4-FFF2-40B4-BE49-F238E27FC236}">
                <a16:creationId xmlns:a16="http://schemas.microsoft.com/office/drawing/2014/main" id="{496ECFA6-8699-4A8C-16AF-441BF9D0879D}"/>
              </a:ext>
            </a:extLst>
          </p:cNvPr>
          <p:cNvSpPr/>
          <p:nvPr/>
        </p:nvSpPr>
        <p:spPr>
          <a:xfrm>
            <a:off x="571500" y="7423547"/>
            <a:ext cx="926717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subutiliza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imagens para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última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comunicação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5659803-E696-0597-4457-AC442D61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560-CF91-34C6-5EDC-0D31F67B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D695768-8960-73C0-4C2D-886090AB44CC}"/>
              </a:ext>
            </a:extLst>
          </p:cNvPr>
          <p:cNvSpPr/>
          <p:nvPr/>
        </p:nvSpPr>
        <p:spPr>
          <a:xfrm>
            <a:off x="614510" y="1714500"/>
            <a:ext cx="4406656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Principais Contribuições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F99F5F4-6C03-EB08-BC9C-116830B1B226}"/>
              </a:ext>
            </a:extLst>
          </p:cNvPr>
          <p:cNvSpPr/>
          <p:nvPr/>
        </p:nvSpPr>
        <p:spPr>
          <a:xfrm>
            <a:off x="906884" y="2238762"/>
            <a:ext cx="3197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Adaptação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A8D2306-A147-C1A4-6A92-861AA13EFE95}"/>
              </a:ext>
            </a:extLst>
          </p:cNvPr>
          <p:cNvSpPr/>
          <p:nvPr/>
        </p:nvSpPr>
        <p:spPr>
          <a:xfrm>
            <a:off x="614511" y="27666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9DDC24-92AC-5063-2E2B-DD60F30B5F5D}"/>
              </a:ext>
            </a:extLst>
          </p:cNvPr>
          <p:cNvSpPr/>
          <p:nvPr/>
        </p:nvSpPr>
        <p:spPr>
          <a:xfrm>
            <a:off x="614510" y="316674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E308D60-D21B-E6C9-E22F-79B761AB0F40}"/>
              </a:ext>
            </a:extLst>
          </p:cNvPr>
          <p:cNvSpPr/>
          <p:nvPr/>
        </p:nvSpPr>
        <p:spPr>
          <a:xfrm>
            <a:off x="906884" y="2611536"/>
            <a:ext cx="503663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Proposta do critério baseado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DB37ADF-E9AB-E8F3-60DC-A602272DE954}"/>
              </a:ext>
            </a:extLst>
          </p:cNvPr>
          <p:cNvSpPr/>
          <p:nvPr/>
        </p:nvSpPr>
        <p:spPr>
          <a:xfrm>
            <a:off x="6309158" y="3298384"/>
            <a:ext cx="1346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3A540C3-5DAC-C2C3-4D17-2816FEB9D5B9}"/>
              </a:ext>
            </a:extLst>
          </p:cNvPr>
          <p:cNvSpPr/>
          <p:nvPr/>
        </p:nvSpPr>
        <p:spPr>
          <a:xfrm>
            <a:off x="614509" y="396063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4716EF7-1427-25A1-0CCA-85430D519017}"/>
              </a:ext>
            </a:extLst>
          </p:cNvPr>
          <p:cNvSpPr/>
          <p:nvPr/>
        </p:nvSpPr>
        <p:spPr>
          <a:xfrm>
            <a:off x="906884" y="2984310"/>
            <a:ext cx="28004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77452FC2-D1DB-A2CE-0427-0A9C804E76F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CONCLUSÕES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5F0C3A7-E4A4-7F40-CAE7-C4D4785D4B73}"/>
              </a:ext>
            </a:extLst>
          </p:cNvPr>
          <p:cNvGrpSpPr/>
          <p:nvPr/>
        </p:nvGrpSpPr>
        <p:grpSpPr>
          <a:xfrm rot="-2808600">
            <a:off x="626190" y="2340648"/>
            <a:ext cx="104629" cy="104833"/>
            <a:chOff x="0" y="0"/>
            <a:chExt cx="27556" cy="2761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BAA0667-D978-1FB7-F3B0-BE89BF308C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63ADA368-405B-6DB5-CC25-5B03239B3A62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BBD425C5-8847-4458-5CFA-7C1C7DD9A194}"/>
              </a:ext>
            </a:extLst>
          </p:cNvPr>
          <p:cNvGrpSpPr/>
          <p:nvPr/>
        </p:nvGrpSpPr>
        <p:grpSpPr>
          <a:xfrm rot="-2808600">
            <a:off x="625053" y="2698425"/>
            <a:ext cx="104629" cy="104833"/>
            <a:chOff x="0" y="0"/>
            <a:chExt cx="27556" cy="27610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A8765A55-7108-CDA8-8321-E9B1751CC4EF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2967D3E7-5D7F-83F2-5EDD-64AD0B6E889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F3052256-454D-9E8E-C726-6C25EE3B38F4}"/>
              </a:ext>
            </a:extLst>
          </p:cNvPr>
          <p:cNvGrpSpPr/>
          <p:nvPr/>
        </p:nvGrpSpPr>
        <p:grpSpPr>
          <a:xfrm rot="-2808600">
            <a:off x="623916" y="3078735"/>
            <a:ext cx="104629" cy="104833"/>
            <a:chOff x="0" y="0"/>
            <a:chExt cx="27556" cy="27610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A825502B-8B63-5276-5A42-01076DF9F5F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152622F3-C0AD-B4BC-8964-D9EA72C4B33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Text 2"/>
          <p:cNvSpPr/>
          <p:nvPr/>
        </p:nvSpPr>
        <p:spPr>
          <a:xfrm>
            <a:off x="1080282" y="4099216"/>
            <a:ext cx="406521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Métricas de Saída Alternativas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/>
          <p:cNvSpPr/>
          <p:nvPr/>
        </p:nvSpPr>
        <p:spPr>
          <a:xfrm>
            <a:off x="1080282" y="4443885"/>
            <a:ext cx="94977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Investigar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outras métricas além da VI para implementar o critério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em região, possivelmente com melhor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características específicas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4"/>
          <p:cNvSpPr/>
          <p:nvPr/>
        </p:nvSpPr>
        <p:spPr>
          <a:xfrm>
            <a:off x="1087209" y="5566102"/>
            <a:ext cx="343844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 Sensíveis à Rede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8" name="Text 5"/>
          <p:cNvSpPr/>
          <p:nvPr/>
        </p:nvSpPr>
        <p:spPr>
          <a:xfrm>
            <a:off x="1087209" y="5893345"/>
            <a:ext cx="994799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Desenvolver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critérios que considerem os requisitos de transmissão de dados,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às condições da rede e à disponibilidade de largura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banda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9" name="Text 6"/>
          <p:cNvSpPr/>
          <p:nvPr/>
        </p:nvSpPr>
        <p:spPr>
          <a:xfrm>
            <a:off x="1087209" y="6905522"/>
            <a:ext cx="41197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Ajustes Dinâmicos de Limiares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0" name="Text 7"/>
          <p:cNvSpPr/>
          <p:nvPr/>
        </p:nvSpPr>
        <p:spPr>
          <a:xfrm>
            <a:off x="1080282" y="7276085"/>
            <a:ext cx="101073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mecanismos para ajustar dinamicamente 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conforme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estado da rede, balanceando latência e qualidade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tempo real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1" name="Text 8"/>
          <p:cNvSpPr/>
          <p:nvPr/>
        </p:nvSpPr>
        <p:spPr>
          <a:xfrm>
            <a:off x="1087209" y="8417163"/>
            <a:ext cx="71734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Aplicação em Outras Tarefas de Visão Computacional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2" name="Text 9"/>
          <p:cNvSpPr/>
          <p:nvPr/>
        </p:nvSpPr>
        <p:spPr>
          <a:xfrm>
            <a:off x="1080282" y="8778801"/>
            <a:ext cx="10640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Estender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conceito de critérios de saída baseados em região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outras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além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segmentação semântica, como detecção de objetos ou estimação de pose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3" name="Gráfico 42" descr="Concluído com preenchimento sólido">
            <a:extLst>
              <a:ext uri="{FF2B5EF4-FFF2-40B4-BE49-F238E27FC236}">
                <a16:creationId xmlns:a16="http://schemas.microsoft.com/office/drawing/2014/main" id="{76FBFA8C-D8B0-7F86-D0B8-C75FC0FE2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51" y="8363303"/>
            <a:ext cx="415498" cy="415498"/>
          </a:xfrm>
          <a:prstGeom prst="rect">
            <a:avLst/>
          </a:prstGeom>
        </p:spPr>
      </p:pic>
      <p:pic>
        <p:nvPicPr>
          <p:cNvPr id="44" name="Gráfico 43" descr="Hierarquia com preenchimento sólido">
            <a:extLst>
              <a:ext uri="{FF2B5EF4-FFF2-40B4-BE49-F238E27FC236}">
                <a16:creationId xmlns:a16="http://schemas.microsoft.com/office/drawing/2014/main" id="{BB8D2B5F-F5AF-CD39-1CE9-3C43206E7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351" y="5476979"/>
            <a:ext cx="415498" cy="415498"/>
          </a:xfrm>
          <a:prstGeom prst="rect">
            <a:avLst/>
          </a:prstGeom>
        </p:spPr>
      </p:pic>
      <p:pic>
        <p:nvPicPr>
          <p:cNvPr id="45" name="Gráfico 44" descr="Configurações com preenchimento sólido">
            <a:extLst>
              <a:ext uri="{FF2B5EF4-FFF2-40B4-BE49-F238E27FC236}">
                <a16:creationId xmlns:a16="http://schemas.microsoft.com/office/drawing/2014/main" id="{C359291C-1D4D-223F-0031-0DD4211BD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351" y="6863914"/>
            <a:ext cx="415498" cy="415498"/>
          </a:xfrm>
          <a:prstGeom prst="rect">
            <a:avLst/>
          </a:prstGeom>
        </p:spPr>
      </p:pic>
      <p:pic>
        <p:nvPicPr>
          <p:cNvPr id="46" name="Gráfico 45" descr="Tendência ascendente com preenchimento sólido">
            <a:extLst>
              <a:ext uri="{FF2B5EF4-FFF2-40B4-BE49-F238E27FC236}">
                <a16:creationId xmlns:a16="http://schemas.microsoft.com/office/drawing/2014/main" id="{5359709D-CA32-1BBC-ED85-B08DEE366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424" y="4031930"/>
            <a:ext cx="415498" cy="415498"/>
          </a:xfrm>
          <a:prstGeom prst="rect">
            <a:avLst/>
          </a:prstGeom>
        </p:spPr>
      </p:pic>
      <p:sp>
        <p:nvSpPr>
          <p:cNvPr id="47" name="Text 1">
            <a:extLst>
              <a:ext uri="{FF2B5EF4-FFF2-40B4-BE49-F238E27FC236}">
                <a16:creationId xmlns:a16="http://schemas.microsoft.com/office/drawing/2014/main" id="{D28B91F1-8661-E8DA-4655-9A565A23E9B3}"/>
              </a:ext>
            </a:extLst>
          </p:cNvPr>
          <p:cNvSpPr/>
          <p:nvPr/>
        </p:nvSpPr>
        <p:spPr>
          <a:xfrm>
            <a:off x="571502" y="3488463"/>
            <a:ext cx="317715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Trabalhos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futuros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BAFA180-3AFB-5BD0-DE30-85C8E20BA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059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12"/>
          <p:cNvPicPr/>
          <p:nvPr/>
        </p:nvPicPr>
        <p:blipFill>
          <a:blip r:embed="rId3"/>
          <a:stretch/>
        </p:blipFill>
        <p:spPr>
          <a:xfrm>
            <a:off x="3600" y="3960"/>
            <a:ext cx="18280800" cy="102787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5242500" y="4594320"/>
            <a:ext cx="7803000" cy="109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231F20"/>
                </a:solidFill>
                <a:latin typeface="Montserrat"/>
                <a:ea typeface="Noto Sans"/>
              </a:rPr>
              <a:t>Saliency Maps</a:t>
            </a:r>
            <a:endParaRPr lang="en-US" sz="7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579600" y="1836000"/>
            <a:ext cx="1022400" cy="4199040"/>
            <a:chOff x="579600" y="1836000"/>
            <a:chExt cx="1022400" cy="4199040"/>
          </a:xfrm>
        </p:grpSpPr>
        <p:sp>
          <p:nvSpPr>
            <p:cNvPr id="90" name="CustomShape 2"/>
            <p:cNvSpPr/>
            <p:nvPr/>
          </p:nvSpPr>
          <p:spPr>
            <a:xfrm>
              <a:off x="579600" y="1940760"/>
              <a:ext cx="1022400" cy="4094280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1" name="CustomShape 3"/>
            <p:cNvSpPr/>
            <p:nvPr/>
          </p:nvSpPr>
          <p:spPr>
            <a:xfrm>
              <a:off x="579600" y="1836000"/>
              <a:ext cx="1022400" cy="4199040"/>
            </a:xfrm>
            <a:prstGeom prst="rect">
              <a:avLst/>
            </a:pr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92" name="CustomShape 4"/>
          <p:cNvSpPr/>
          <p:nvPr/>
        </p:nvSpPr>
        <p:spPr>
          <a:xfrm>
            <a:off x="1877400" y="2826360"/>
            <a:ext cx="15122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TYPES OF SALIENCY MAPS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877400" y="3652560"/>
            <a:ext cx="15122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DEMO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53120" y="20541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753120" y="2874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734400" y="371052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03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750600" y="4530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04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750600" y="53607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1859400" y="447912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EXPERIMENT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1859400" y="1999800"/>
            <a:ext cx="1509732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DEFINITION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579960" y="651960"/>
            <a:ext cx="258120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CONTENT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1877400" y="526896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RESULTS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73DF7CA-4BD4-0ACA-E750-34C5FDE59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88960" y="651960"/>
            <a:ext cx="31449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65920" y="1828080"/>
            <a:ext cx="16807680" cy="146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A saliency map is a visualization technique that highlights the pixels in an image that are most influential for a neural network’s classification decision for a specific class. Saliency maps answer the question: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231F20"/>
                </a:solidFill>
                <a:latin typeface="Montserrat"/>
                <a:ea typeface="Noto Sans"/>
              </a:rPr>
              <a:t>Which pixels does the network focus on when making its suggestion?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565920" y="3349800"/>
            <a:ext cx="11377800" cy="73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19520640" y="972180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19520640" y="972180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2" name="Picture 16"/>
          <p:cNvPicPr/>
          <p:nvPr/>
        </p:nvPicPr>
        <p:blipFill>
          <a:blip r:embed="rId3"/>
          <a:stretch/>
        </p:blipFill>
        <p:spPr>
          <a:xfrm>
            <a:off x="9859680" y="8027640"/>
            <a:ext cx="4168800" cy="2345040"/>
          </a:xfrm>
          <a:prstGeom prst="rect">
            <a:avLst/>
          </a:prstGeom>
          <a:ln>
            <a:noFill/>
          </a:ln>
        </p:spPr>
      </p:pic>
      <p:pic>
        <p:nvPicPr>
          <p:cNvPr id="113" name="Picture 4"/>
          <p:cNvPicPr/>
          <p:nvPr/>
        </p:nvPicPr>
        <p:blipFill>
          <a:blip r:embed="rId4"/>
          <a:stretch/>
        </p:blipFill>
        <p:spPr>
          <a:xfrm>
            <a:off x="6716160" y="5457960"/>
            <a:ext cx="3402360" cy="2751120"/>
          </a:xfrm>
          <a:prstGeom prst="rect">
            <a:avLst/>
          </a:prstGeom>
          <a:ln>
            <a:noFill/>
          </a:ln>
        </p:spPr>
      </p:pic>
      <p:pic>
        <p:nvPicPr>
          <p:cNvPr id="114" name="Picture 8"/>
          <p:cNvPicPr/>
          <p:nvPr/>
        </p:nvPicPr>
        <p:blipFill>
          <a:blip r:embed="rId5"/>
          <a:stretch/>
        </p:blipFill>
        <p:spPr>
          <a:xfrm>
            <a:off x="12877920" y="6877440"/>
            <a:ext cx="2830320" cy="2251440"/>
          </a:xfrm>
          <a:prstGeom prst="rect">
            <a:avLst/>
          </a:prstGeom>
          <a:ln>
            <a:noFill/>
          </a:ln>
        </p:spPr>
      </p:pic>
      <p:sp>
        <p:nvSpPr>
          <p:cNvPr id="115" name="CustomShape 7"/>
          <p:cNvSpPr/>
          <p:nvPr/>
        </p:nvSpPr>
        <p:spPr>
          <a:xfrm>
            <a:off x="13205880" y="7097040"/>
            <a:ext cx="2186280" cy="109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That’s everything! Except a cat.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6716160" y="5448960"/>
            <a:ext cx="3413160" cy="2751120"/>
          </a:xfrm>
          <a:prstGeom prst="rect">
            <a:avLst/>
          </a:pr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17" name="Imagem 9"/>
          <p:cNvPicPr/>
          <p:nvPr/>
        </p:nvPicPr>
        <p:blipFill>
          <a:blip r:embed="rId6"/>
          <a:stretch/>
        </p:blipFill>
        <p:spPr>
          <a:xfrm>
            <a:off x="2235960" y="7621200"/>
            <a:ext cx="2116080" cy="2751120"/>
          </a:xfrm>
          <a:prstGeom prst="rect">
            <a:avLst/>
          </a:prstGeom>
          <a:ln>
            <a:noFill/>
          </a:ln>
        </p:spPr>
      </p:pic>
      <p:pic>
        <p:nvPicPr>
          <p:cNvPr id="118" name="Picture 8"/>
          <p:cNvPicPr/>
          <p:nvPr/>
        </p:nvPicPr>
        <p:blipFill>
          <a:blip r:embed="rId7"/>
          <a:stretch/>
        </p:blipFill>
        <p:spPr>
          <a:xfrm>
            <a:off x="3969000" y="6798240"/>
            <a:ext cx="1627560" cy="1294560"/>
          </a:xfrm>
          <a:prstGeom prst="rect">
            <a:avLst/>
          </a:prstGeom>
          <a:ln>
            <a:noFill/>
          </a:ln>
        </p:spPr>
      </p:pic>
      <p:sp>
        <p:nvSpPr>
          <p:cNvPr id="119" name="CustomShape 9"/>
          <p:cNvSpPr/>
          <p:nvPr/>
        </p:nvSpPr>
        <p:spPr>
          <a:xfrm>
            <a:off x="4429440" y="7068960"/>
            <a:ext cx="774720" cy="36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Cat.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CE09903-9174-362E-FD80-E3AF394DD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C9022-21AD-9A5F-E340-5310EF6E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67E6C296-0F04-93C5-6C06-912119DE62D6}"/>
              </a:ext>
            </a:extLst>
          </p:cNvPr>
          <p:cNvSpPr txBox="1"/>
          <p:nvPr/>
        </p:nvSpPr>
        <p:spPr>
          <a:xfrm>
            <a:off x="603694" y="1873458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INTRODUÇÃO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7B8C4F2-D6C2-D27A-ECB9-04E9D42F9D49}"/>
              </a:ext>
            </a:extLst>
          </p:cNvPr>
          <p:cNvSpPr txBox="1"/>
          <p:nvPr/>
        </p:nvSpPr>
        <p:spPr>
          <a:xfrm>
            <a:off x="621837" y="35264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BASEADO EM ENTROPIA NORMALIZADA (NE)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AA423D4-9E4D-784D-CC20-774094429819}"/>
              </a:ext>
            </a:extLst>
          </p:cNvPr>
          <p:cNvSpPr txBox="1"/>
          <p:nvPr/>
        </p:nvSpPr>
        <p:spPr>
          <a:xfrm>
            <a:off x="621837" y="43529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LIMITAÇÕES DO CRITÉRIO NE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67C6950A-3915-6294-04AF-63FDDFAA37F2}"/>
              </a:ext>
            </a:extLst>
          </p:cNvPr>
          <p:cNvSpPr txBox="1"/>
          <p:nvPr/>
        </p:nvSpPr>
        <p:spPr>
          <a:xfrm>
            <a:off x="603694" y="5179458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BESEADO EM REGIÃO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320A727-745C-0F66-DCE3-495857AEEE38}"/>
              </a:ext>
            </a:extLst>
          </p:cNvPr>
          <p:cNvSpPr txBox="1"/>
          <p:nvPr/>
        </p:nvSpPr>
        <p:spPr>
          <a:xfrm>
            <a:off x="603694" y="2699958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SEGMENTAÇÃO SEMÂNTICA E EE-</a:t>
            </a:r>
            <a:r>
              <a:rPr lang="pt-BR" sz="2799" b="1" spc="274" dirty="0" err="1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DDNs</a:t>
            </a:r>
            <a:endParaRPr lang="pt-BR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D225178-B529-13C1-9C09-E6022F66A8DD}"/>
              </a:ext>
            </a:extLst>
          </p:cNvPr>
          <p:cNvSpPr txBox="1"/>
          <p:nvPr/>
        </p:nvSpPr>
        <p:spPr>
          <a:xfrm>
            <a:off x="621837" y="60059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VARIAÇÃO DA INFORMAÇÃO (VI)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F8C6F391-BFC5-D30D-2B08-087BD3AFFD38}"/>
              </a:ext>
            </a:extLst>
          </p:cNvPr>
          <p:cNvSpPr txBox="1"/>
          <p:nvPr/>
        </p:nvSpPr>
        <p:spPr>
          <a:xfrm>
            <a:off x="621837" y="7670390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RESULTADO EXPERIMENTAL</a:t>
            </a:r>
            <a:endParaRPr lang="en-US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A506B7BC-AA3F-36D6-F9B9-859EB7A89F58}"/>
              </a:ext>
            </a:extLst>
          </p:cNvPr>
          <p:cNvSpPr txBox="1"/>
          <p:nvPr/>
        </p:nvSpPr>
        <p:spPr>
          <a:xfrm>
            <a:off x="600255" y="683817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CONFIGURAÇÃO DE TESTES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57DA5951-3758-AB9B-9D64-B65018864624}"/>
              </a:ext>
            </a:extLst>
          </p:cNvPr>
          <p:cNvSpPr txBox="1"/>
          <p:nvPr/>
        </p:nvSpPr>
        <p:spPr>
          <a:xfrm>
            <a:off x="600255" y="8408723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CONCLUSÃO</a:t>
            </a: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5B079FDE-43C7-AC39-2776-F02EC2F209E4}"/>
              </a:ext>
            </a:extLst>
          </p:cNvPr>
          <p:cNvSpPr/>
          <p:nvPr/>
        </p:nvSpPr>
        <p:spPr>
          <a:xfrm>
            <a:off x="571501" y="649487"/>
            <a:ext cx="8245847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SUMMARY OF THE LAST WEEK</a:t>
            </a:r>
          </a:p>
        </p:txBody>
      </p:sp>
      <p:pic>
        <p:nvPicPr>
          <p:cNvPr id="29" name="Imagem 2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3D68FBF-7BC8-F689-CACA-442E844A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4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3" name="Imagem 2108"/>
          <p:cNvPicPr/>
          <p:nvPr/>
        </p:nvPicPr>
        <p:blipFill>
          <a:blip r:embed="rId2"/>
          <a:stretch/>
        </p:blipFill>
        <p:spPr>
          <a:xfrm>
            <a:off x="2772360" y="5270760"/>
            <a:ext cx="13528440" cy="4731840"/>
          </a:xfrm>
          <a:prstGeom prst="rect">
            <a:avLst/>
          </a:prstGeom>
          <a:ln>
            <a:noFill/>
          </a:ln>
        </p:spPr>
      </p:pic>
      <p:grpSp>
        <p:nvGrpSpPr>
          <p:cNvPr id="124" name="Group 3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25" name="CustomShape 4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6" name="CustomShape 5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7" name="Line 6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8" name="CustomShape 7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9" name="CustomShape 8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0" name="CustomShape 9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1" name="CustomShape 10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2" name="CustomShape 11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3" name="Line 12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4" name="Line 13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5" name="Line 14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6" name="Line 15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7" name="Line 16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8" name="Line 17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9" name="Line 18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0" name="Line 19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41" name="CustomShape 20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42" name="Group 21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143" name="CustomShape 22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4" name="CustomShape 23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5" name="CustomShape 24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146" name="Group 25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147" name="Line 26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148" name="Line 27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49" name="CustomShape 28"/>
          <p:cNvSpPr/>
          <p:nvPr/>
        </p:nvSpPr>
        <p:spPr>
          <a:xfrm>
            <a:off x="15670800" y="3285360"/>
            <a:ext cx="1466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Corn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0" name="CustomShape 29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51" name="Imagem 2138"/>
          <p:cNvPicPr/>
          <p:nvPr/>
        </p:nvPicPr>
        <p:blipFill>
          <a:blip r:embed="rId3"/>
          <a:stretch/>
        </p:blipFill>
        <p:spPr>
          <a:xfrm>
            <a:off x="2456280" y="2084040"/>
            <a:ext cx="3169440" cy="31557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BF05481-5CC6-DCD7-7228-3F9BA938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5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2115800" y="881280"/>
            <a:ext cx="4596840" cy="49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6" name="CustomShape 4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57" name="Group 5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58" name="CustomShape 6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59" name="CustomShape 7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0" name="Line 8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1" name="CustomShape 9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2" name="CustomShape 10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3" name="CustomShape 11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4" name="CustomShape 12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5" name="CustomShape 13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6" name="Line 14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7" name="Line 15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8" name="Line 16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9" name="Line 17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0" name="Line 18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1" name="Line 19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2" name="Line 20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3" name="Line 21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74" name="CustomShape 22"/>
          <p:cNvSpPr/>
          <p:nvPr/>
        </p:nvSpPr>
        <p:spPr>
          <a:xfrm>
            <a:off x="7353000" y="5527440"/>
            <a:ext cx="3581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Gradient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75" name="Imagem 41"/>
          <p:cNvPicPr/>
          <p:nvPr/>
        </p:nvPicPr>
        <p:blipFill>
          <a:blip r:embed="rId2"/>
          <a:stretch/>
        </p:blipFill>
        <p:spPr>
          <a:xfrm>
            <a:off x="1715760" y="7614000"/>
            <a:ext cx="3909600" cy="773640"/>
          </a:xfrm>
          <a:prstGeom prst="rect">
            <a:avLst/>
          </a:prstGeom>
          <a:ln>
            <a:noFill/>
          </a:ln>
        </p:spPr>
      </p:pic>
      <p:sp>
        <p:nvSpPr>
          <p:cNvPr id="176" name="CustomShape 23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77" name="CustomShape 24"/>
          <p:cNvSpPr/>
          <p:nvPr/>
        </p:nvSpPr>
        <p:spPr>
          <a:xfrm>
            <a:off x="11710800" y="7228080"/>
            <a:ext cx="4596840" cy="14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Perturbation direction of fastest ascent for the class logit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8" name="CustomShape 25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79" name="Group 26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180" name="CustomShape 27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81" name="CustomShape 28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82" name="CustomShape 29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183" name="Group 30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184" name="Line 31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185" name="Line 32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86" name="CustomShape 33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7" name="CustomShape 34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88" name="Imagem 12"/>
          <p:cNvPicPr/>
          <p:nvPr/>
        </p:nvPicPr>
        <p:blipFill>
          <a:blip r:embed="rId3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7609F39-B433-9C4D-A824-3C3A97CA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1"/>
          <p:cNvPicPr/>
          <p:nvPr/>
        </p:nvPicPr>
        <p:blipFill>
          <a:blip r:embed="rId2"/>
          <a:stretch/>
        </p:blipFill>
        <p:spPr>
          <a:xfrm>
            <a:off x="7315200" y="6329880"/>
            <a:ext cx="3576960" cy="3597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92" name="CustomShape 2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3" name="Group 3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94" name="CustomShape 4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5" name="CustomShape 5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6" name="Line 6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7" name="CustomShape 7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8" name="CustomShape 8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9" name="CustomShape 9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0" name="CustomShape 10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1" name="CustomShape 11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2" name="Line 12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3" name="Line 13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4" name="Line 14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5" name="Line 15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6" name="Line 16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7" name="Line 17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8" name="Line 18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9" name="Line 19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10" name="CustomShape 20"/>
          <p:cNvSpPr/>
          <p:nvPr/>
        </p:nvSpPr>
        <p:spPr>
          <a:xfrm>
            <a:off x="7353000" y="5527440"/>
            <a:ext cx="3581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SmoothGrad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11" name="Imagem 56"/>
          <p:cNvPicPr/>
          <p:nvPr/>
        </p:nvPicPr>
        <p:blipFill>
          <a:blip r:embed="rId3"/>
          <a:stretch/>
        </p:blipFill>
        <p:spPr>
          <a:xfrm>
            <a:off x="1195200" y="7752960"/>
            <a:ext cx="4774680" cy="514440"/>
          </a:xfrm>
          <a:prstGeom prst="rect">
            <a:avLst/>
          </a:prstGeom>
          <a:ln>
            <a:noFill/>
          </a:ln>
        </p:spPr>
      </p:pic>
      <p:sp>
        <p:nvSpPr>
          <p:cNvPr id="212" name="CustomShape 21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" name="CustomShape 22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6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4" name="CustomShape 23"/>
          <p:cNvSpPr/>
          <p:nvPr/>
        </p:nvSpPr>
        <p:spPr>
          <a:xfrm>
            <a:off x="11710800" y="7471800"/>
            <a:ext cx="5556600" cy="97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Average saliency using inputs with Gaussian noise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5" name="CustomShape 24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16" name="Group 25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217" name="CustomShape 26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18" name="CustomShape 27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19" name="CustomShape 28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220" name="Group 29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221" name="Line 30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222" name="Line 31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23" name="CustomShape 32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4" name="CustomShape 33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25" name="Imagem 2"/>
          <p:cNvPicPr/>
          <p:nvPr/>
        </p:nvPicPr>
        <p:blipFill>
          <a:blip r:embed="rId4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25A8DF1-AA57-2F0F-A672-EC95FF06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27" name="Group 2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228" name="CustomShape 3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29" name="CustomShape 4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0" name="Line 5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1" name="CustomShape 6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2" name="CustomShape 7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3" name="CustomShape 8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4" name="CustomShape 9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5" name="CustomShape 10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6" name="Line 11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7" name="Line 12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8" name="Line 13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9" name="Line 14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0" name="Line 15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1" name="Line 16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2" name="Line 17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3" name="Line 18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44" name="CustomShape 19"/>
          <p:cNvSpPr/>
          <p:nvPr/>
        </p:nvSpPr>
        <p:spPr>
          <a:xfrm>
            <a:off x="6553080" y="5527440"/>
            <a:ext cx="49399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Guided BackProp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45" name="Imagem 21"/>
          <p:cNvPicPr/>
          <p:nvPr/>
        </p:nvPicPr>
        <p:blipFill>
          <a:blip r:embed="rId3"/>
          <a:stretch/>
        </p:blipFill>
        <p:spPr>
          <a:xfrm>
            <a:off x="7315200" y="6320520"/>
            <a:ext cx="3581640" cy="3591000"/>
          </a:xfrm>
          <a:prstGeom prst="rect">
            <a:avLst/>
          </a:prstGeom>
          <a:ln>
            <a:noFill/>
          </a:ln>
        </p:spPr>
      </p:pic>
      <p:pic>
        <p:nvPicPr>
          <p:cNvPr id="246" name="Imagem 40"/>
          <p:cNvPicPr/>
          <p:nvPr/>
        </p:nvPicPr>
        <p:blipFill>
          <a:blip r:embed="rId4"/>
          <a:stretch/>
        </p:blipFill>
        <p:spPr>
          <a:xfrm>
            <a:off x="1627560" y="7769520"/>
            <a:ext cx="3883320" cy="462960"/>
          </a:xfrm>
          <a:prstGeom prst="rect">
            <a:avLst/>
          </a:prstGeom>
          <a:ln>
            <a:noFill/>
          </a:ln>
        </p:spPr>
      </p:pic>
      <p:sp>
        <p:nvSpPr>
          <p:cNvPr id="247" name="CustomShape 20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48" name="CustomShape 2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11710800" y="6984360"/>
            <a:ext cx="5556600" cy="19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Backprop with intermediate negative activations and gradients zeroed out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51" name="Group 24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252" name="CustomShape 25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53" name="CustomShape 26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54" name="CustomShape 27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255" name="Group 28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256" name="Line 29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257" name="Line 30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58" name="CustomShape 31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59" name="CustomShape 32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60" name="CustomShape 33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62" name="Imagem 2"/>
          <p:cNvPicPr/>
          <p:nvPr/>
        </p:nvPicPr>
        <p:blipFill>
          <a:blip r:embed="rId5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EED565D-9A69-D3E0-D67E-B76AF57D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81040" y="651960"/>
            <a:ext cx="16729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DEMO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661840" y="3015512"/>
            <a:ext cx="12189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Original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6319440" y="3015512"/>
            <a:ext cx="19047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14472720" y="3015512"/>
            <a:ext cx="23619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Guided Backprop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9" name="Imagem 45"/>
          <p:cNvPicPr/>
          <p:nvPr/>
        </p:nvPicPr>
        <p:blipFill>
          <a:blip r:embed="rId3"/>
          <a:srcRect t="6041"/>
          <a:stretch/>
        </p:blipFill>
        <p:spPr>
          <a:xfrm>
            <a:off x="1097280" y="3563432"/>
            <a:ext cx="16354080" cy="4038120"/>
          </a:xfrm>
          <a:prstGeom prst="rect">
            <a:avLst/>
          </a:prstGeom>
          <a:ln>
            <a:noFill/>
          </a:ln>
        </p:spPr>
      </p:pic>
      <p:sp>
        <p:nvSpPr>
          <p:cNvPr id="270" name="CustomShape 6"/>
          <p:cNvSpPr/>
          <p:nvPr/>
        </p:nvSpPr>
        <p:spPr>
          <a:xfrm>
            <a:off x="10510560" y="3020192"/>
            <a:ext cx="19047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SmoothGrad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6686920-9634-BBD5-32FC-56610B2F9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83920" y="669960"/>
            <a:ext cx="23421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RESULTS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65920" y="1919520"/>
            <a:ext cx="16807680" cy="438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 saliency maps show pixels that influence the output. It's worth noting that: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Flat regions receive little or no assignment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While important, these areas can be ignored by the gradient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The importance of a pixel is measured by how much the model's output changes if it is changed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Pixels that barely affect the output are considered irrelevant, even if they are semantically important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Gradients capture local sensitivity: how much each pixel affects the output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Global completeness requires that the sum of the importances reflect the total output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It is impossible to satisfy both simultaneously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Globally important pixels may have zero gradient locally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ED6B877-01FB-EAC4-7AC8-5C55A5FDE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6142D-1CD3-F124-39BE-065F6837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en Knowledge Graphs">
            <a:extLst>
              <a:ext uri="{FF2B5EF4-FFF2-40B4-BE49-F238E27FC236}">
                <a16:creationId xmlns:a16="http://schemas.microsoft.com/office/drawing/2014/main" id="{19E09D91-0C99-55BF-8BED-4CCBAA6F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stomShape 1">
            <a:extLst>
              <a:ext uri="{FF2B5EF4-FFF2-40B4-BE49-F238E27FC236}">
                <a16:creationId xmlns:a16="http://schemas.microsoft.com/office/drawing/2014/main" id="{96F7E204-90C3-39D7-D1EE-D30B70C3718A}"/>
              </a:ext>
            </a:extLst>
          </p:cNvPr>
          <p:cNvSpPr/>
          <p:nvPr/>
        </p:nvSpPr>
        <p:spPr>
          <a:xfrm>
            <a:off x="3358229" y="4609139"/>
            <a:ext cx="11571542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spc="-1" dirty="0">
                <a:solidFill>
                  <a:srgbClr val="F7DF9C"/>
                </a:solidFill>
                <a:latin typeface="Montserrat"/>
                <a:ea typeface="Noto Sans"/>
              </a:rPr>
              <a:t>KNOWLEDGE GRAPHS</a:t>
            </a:r>
            <a:endParaRPr lang="en-US" sz="7200" b="0" strike="noStrike" spc="-1" dirty="0">
              <a:solidFill>
                <a:srgbClr val="F7DF9C"/>
              </a:solidFill>
              <a:latin typeface="Arial"/>
            </a:endParaRPr>
          </a:p>
        </p:txBody>
      </p:sp>
      <p:sp>
        <p:nvSpPr>
          <p:cNvPr id="87" name="CustomShape 2">
            <a:extLst>
              <a:ext uri="{FF2B5EF4-FFF2-40B4-BE49-F238E27FC236}">
                <a16:creationId xmlns:a16="http://schemas.microsoft.com/office/drawing/2014/main" id="{157A1876-94CC-3458-608C-88614DB0F891}"/>
              </a:ext>
            </a:extLst>
          </p:cNvPr>
          <p:cNvSpPr/>
          <p:nvPr/>
        </p:nvSpPr>
        <p:spPr>
          <a:xfrm>
            <a:off x="9242216" y="5163137"/>
            <a:ext cx="94448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7DF9C"/>
                </a:solidFill>
                <a:latin typeface="Montserrat"/>
                <a:ea typeface="Noto Sans"/>
              </a:rPr>
              <a:t> </a:t>
            </a:r>
            <a:endParaRPr lang="en-US" sz="2800" b="0" strike="noStrike" spc="-1" dirty="0">
              <a:solidFill>
                <a:srgbClr val="F7DF9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166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579600" y="1836000"/>
            <a:ext cx="1022400" cy="4199040"/>
            <a:chOff x="579600" y="1836000"/>
            <a:chExt cx="1022400" cy="4199040"/>
          </a:xfrm>
        </p:grpSpPr>
        <p:sp>
          <p:nvSpPr>
            <p:cNvPr id="90" name="CustomShape 2"/>
            <p:cNvSpPr/>
            <p:nvPr/>
          </p:nvSpPr>
          <p:spPr>
            <a:xfrm>
              <a:off x="579600" y="1940760"/>
              <a:ext cx="1022400" cy="4094280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1" name="CustomShape 3"/>
            <p:cNvSpPr/>
            <p:nvPr/>
          </p:nvSpPr>
          <p:spPr>
            <a:xfrm>
              <a:off x="579600" y="1836000"/>
              <a:ext cx="1022400" cy="4199040"/>
            </a:xfrm>
            <a:prstGeom prst="rect">
              <a:avLst/>
            </a:pr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92" name="CustomShape 4"/>
          <p:cNvSpPr/>
          <p:nvPr/>
        </p:nvSpPr>
        <p:spPr>
          <a:xfrm>
            <a:off x="1877400" y="2826360"/>
            <a:ext cx="1512288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DEFINITION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877400" y="3652560"/>
            <a:ext cx="1512288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pc="273" dirty="0">
                <a:solidFill>
                  <a:srgbClr val="231F20"/>
                </a:solidFill>
                <a:latin typeface="Montserrat"/>
                <a:ea typeface="Lato"/>
              </a:rPr>
              <a:t>PROBLEM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53120" y="20541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753120" y="2874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734400" y="371052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03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750600" y="4530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04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750600" y="53607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1859400" y="447912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EXPERIMENT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1859400" y="1999800"/>
            <a:ext cx="1509732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pc="273" dirty="0">
                <a:solidFill>
                  <a:srgbClr val="231F20"/>
                </a:solidFill>
                <a:latin typeface="Montserrat"/>
                <a:ea typeface="Lato"/>
              </a:rPr>
              <a:t>INTRO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579960" y="651960"/>
            <a:ext cx="258120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CONTENT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1877400" y="526896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RESULTS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" name="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C58ACDE-026D-7877-8AA7-7995E033B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0" name="Picture 6" descr="Five Real-World Examples of Knowledge Graphs Improving Services">
            <a:extLst>
              <a:ext uri="{FF2B5EF4-FFF2-40B4-BE49-F238E27FC236}">
                <a16:creationId xmlns:a16="http://schemas.microsoft.com/office/drawing/2014/main" id="{E0FBD117-402F-14E7-8C6D-4F077EB3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 r="17459"/>
          <a:stretch>
            <a:fillRect/>
          </a:stretch>
        </p:blipFill>
        <p:spPr bwMode="auto">
          <a:xfrm>
            <a:off x="6425853" y="10"/>
            <a:ext cx="11862147" cy="10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stomShape 14">
            <a:extLst>
              <a:ext uri="{FF2B5EF4-FFF2-40B4-BE49-F238E27FC236}">
                <a16:creationId xmlns:a16="http://schemas.microsoft.com/office/drawing/2014/main" id="{989021C2-C91D-4EC3-42EE-11F3AEC598D9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</a:t>
            </a:r>
            <a:endParaRPr lang="en-US" sz="7500" b="0" strike="noStrike" spc="-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6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E39B-A108-4CA0-C9C4-4DD8357A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F9884A4-DE73-DF52-1403-E179569D4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A72E1C51-1674-98AE-5ED0-E9F9E1DB99C4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EC411E8B-1FA7-18BD-B1B3-2F7516A62004}"/>
              </a:ext>
            </a:extLst>
          </p:cNvPr>
          <p:cNvSpPr/>
          <p:nvPr/>
        </p:nvSpPr>
        <p:spPr>
          <a:xfrm>
            <a:off x="3340440" y="5436074"/>
            <a:ext cx="2429302" cy="2388359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2EBBE1E4-C597-3FA3-419A-CBB26B91114D}"/>
              </a:ext>
            </a:extLst>
          </p:cNvPr>
          <p:cNvSpPr/>
          <p:nvPr/>
        </p:nvSpPr>
        <p:spPr>
          <a:xfrm>
            <a:off x="420043" y="3998551"/>
            <a:ext cx="2429302" cy="2388359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8880F2D-3654-7736-180F-24809F4E83A1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2849345" y="5192731"/>
            <a:ext cx="491095" cy="1437523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E3D920E3-DF75-BC15-009D-A330712EE369}"/>
              </a:ext>
            </a:extLst>
          </p:cNvPr>
          <p:cNvSpPr/>
          <p:nvPr/>
        </p:nvSpPr>
        <p:spPr>
          <a:xfrm>
            <a:off x="6698007" y="4241894"/>
            <a:ext cx="2429302" cy="238835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C33055E1-351E-0957-126C-D9AE2F82AA51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rot="16200000" flipH="1">
            <a:off x="5986551" y="5213268"/>
            <a:ext cx="494645" cy="1639791"/>
          </a:xfrm>
          <a:prstGeom prst="curvedConnector5">
            <a:avLst>
              <a:gd name="adj1" fmla="val -46215"/>
              <a:gd name="adj2" fmla="val 50000"/>
              <a:gd name="adj3" fmla="val 146215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47894296-4821-CE99-BB95-C14FB1C39810}"/>
              </a:ext>
            </a:extLst>
          </p:cNvPr>
          <p:cNvSpPr/>
          <p:nvPr/>
        </p:nvSpPr>
        <p:spPr>
          <a:xfrm>
            <a:off x="9564479" y="6493690"/>
            <a:ext cx="2429302" cy="238835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10F7B1CE-E41D-AAB4-F48B-BA78CB282D57}"/>
              </a:ext>
            </a:extLst>
          </p:cNvPr>
          <p:cNvCxnSpPr>
            <a:cxnSpLocks/>
            <a:stCxn id="13" idx="5"/>
            <a:endCxn id="18" idx="1"/>
          </p:cNvCxnSpPr>
          <p:nvPr/>
        </p:nvCxnSpPr>
        <p:spPr>
          <a:xfrm rot="16200000" flipH="1">
            <a:off x="9064409" y="5987623"/>
            <a:ext cx="562971" cy="1148696"/>
          </a:xfrm>
          <a:prstGeom prst="curvedConnector5">
            <a:avLst>
              <a:gd name="adj1" fmla="val 40606"/>
              <a:gd name="adj2" fmla="val 50000"/>
              <a:gd name="adj3" fmla="val 59394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97E5EB0F-F657-DB67-3E03-119D2FF45E9A}"/>
              </a:ext>
            </a:extLst>
          </p:cNvPr>
          <p:cNvSpPr/>
          <p:nvPr/>
        </p:nvSpPr>
        <p:spPr>
          <a:xfrm>
            <a:off x="12786714" y="5436073"/>
            <a:ext cx="2429302" cy="238835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F7BFC42-B5A4-FE0C-691A-1347552BB20A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 flipV="1">
            <a:off x="11993781" y="6630253"/>
            <a:ext cx="792933" cy="1057617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92" name="Fluxograma: Conector 8191">
            <a:extLst>
              <a:ext uri="{FF2B5EF4-FFF2-40B4-BE49-F238E27FC236}">
                <a16:creationId xmlns:a16="http://schemas.microsoft.com/office/drawing/2014/main" id="{4740487F-CAB6-28FD-55D4-D9E3C6DB4C4E}"/>
              </a:ext>
            </a:extLst>
          </p:cNvPr>
          <p:cNvSpPr/>
          <p:nvPr/>
        </p:nvSpPr>
        <p:spPr>
          <a:xfrm>
            <a:off x="15002829" y="2927516"/>
            <a:ext cx="2429302" cy="238835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93" name="Conector: Curvo 8192">
            <a:extLst>
              <a:ext uri="{FF2B5EF4-FFF2-40B4-BE49-F238E27FC236}">
                <a16:creationId xmlns:a16="http://schemas.microsoft.com/office/drawing/2014/main" id="{008546F5-DC6F-D042-A1DA-454B0C828307}"/>
              </a:ext>
            </a:extLst>
          </p:cNvPr>
          <p:cNvCxnSpPr>
            <a:cxnSpLocks/>
            <a:stCxn id="30" idx="0"/>
            <a:endCxn id="8192" idx="3"/>
          </p:cNvCxnSpPr>
          <p:nvPr/>
        </p:nvCxnSpPr>
        <p:spPr>
          <a:xfrm rot="5400000" flipH="1" flipV="1">
            <a:off x="14444996" y="4522478"/>
            <a:ext cx="469965" cy="1357227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41" name="CustomShape 13">
            <a:extLst>
              <a:ext uri="{FF2B5EF4-FFF2-40B4-BE49-F238E27FC236}">
                <a16:creationId xmlns:a16="http://schemas.microsoft.com/office/drawing/2014/main" id="{CCF6452A-3626-AFF1-586F-A5F8D56F8ECE}"/>
              </a:ext>
            </a:extLst>
          </p:cNvPr>
          <p:cNvSpPr/>
          <p:nvPr/>
        </p:nvSpPr>
        <p:spPr>
          <a:xfrm>
            <a:off x="2562589" y="2012820"/>
            <a:ext cx="1303984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The power of connections</a:t>
            </a:r>
            <a:endParaRPr lang="en-US" sz="6600" b="0" strike="noStrike" spc="-1" dirty="0">
              <a:latin typeface="Arial"/>
            </a:endParaRPr>
          </a:p>
        </p:txBody>
      </p:sp>
      <p:sp>
        <p:nvSpPr>
          <p:cNvPr id="8242" name="CustomShape 1">
            <a:extLst>
              <a:ext uri="{FF2B5EF4-FFF2-40B4-BE49-F238E27FC236}">
                <a16:creationId xmlns:a16="http://schemas.microsoft.com/office/drawing/2014/main" id="{AA383F92-2F8F-EC42-AE6B-FE48287F56F2}"/>
              </a:ext>
            </a:extLst>
          </p:cNvPr>
          <p:cNvSpPr/>
          <p:nvPr/>
        </p:nvSpPr>
        <p:spPr>
          <a:xfrm>
            <a:off x="17920440" y="9713160"/>
            <a:ext cx="233280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233" dirty="0">
                <a:solidFill>
                  <a:srgbClr val="231F20"/>
                </a:solidFill>
                <a:latin typeface="Lato"/>
                <a:ea typeface="Lato"/>
              </a:rPr>
              <a:t>4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156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8" grpId="0" animBg="1"/>
      <p:bldP spid="30" grpId="0" animBg="1"/>
      <p:bldP spid="819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60406" y="2680374"/>
            <a:ext cx="13567013" cy="22159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Early-Exit Criteria for Edge Semantic Segmentation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77480" y="6156334"/>
            <a:ext cx="13732927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Mateus S. Gilbert, Roberto G. Pacheco, Rodrigo S. Couto, Anne Fladenmuller,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2930" y="6670684"/>
            <a:ext cx="1392208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Marcelo Dias de Amorim, Marcello L. R. de Campos, Miguel Elias M. Campista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65715" y="7624515"/>
            <a:ext cx="835645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8834" y="8055402"/>
            <a:ext cx="59102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Sorbonne Université, CNRS, LIP6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507501" y="8486289"/>
            <a:ext cx="727282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Fluminense (UFF)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22709" y="269360"/>
            <a:ext cx="1324240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IEEE International Conference on Machine Learning for Communication and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Netorking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(ICMLCN) 2025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D664774-D1D4-8AAC-8EB8-8FF36EC3C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095-06B7-9261-2970-D520E03D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apa político dos estados unidos da américa 13836232 PNG">
            <a:extLst>
              <a:ext uri="{FF2B5EF4-FFF2-40B4-BE49-F238E27FC236}">
                <a16:creationId xmlns:a16="http://schemas.microsoft.com/office/drawing/2014/main" id="{8AF5DD8B-70EE-D02C-51BF-63FCECFE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2" y="2422261"/>
            <a:ext cx="8302945" cy="55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39FEA87-E552-CE5F-77AE-E8D3B074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1543F9C-6B90-D73B-D23C-322A696921C0}"/>
              </a:ext>
            </a:extLst>
          </p:cNvPr>
          <p:cNvSpPr/>
          <p:nvPr/>
        </p:nvSpPr>
        <p:spPr>
          <a:xfrm>
            <a:off x="17920440" y="9713160"/>
            <a:ext cx="233280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5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783CDB2-9722-A85C-DA13-A14E2CC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1" y="4674413"/>
            <a:ext cx="721370" cy="906693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DDEB8977-0EC3-8E57-ABC2-640772675C9A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6150" name="Picture 6" descr="Six Degrees of Separation | Amazon.com.br">
            <a:extLst>
              <a:ext uri="{FF2B5EF4-FFF2-40B4-BE49-F238E27FC236}">
                <a16:creationId xmlns:a16="http://schemas.microsoft.com/office/drawing/2014/main" id="{CF9AD8E8-3873-8F5D-A9C7-0F66A02D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044" y="4258029"/>
            <a:ext cx="3883602" cy="55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tanley Milgram | Department of Psychology">
            <a:extLst>
              <a:ext uri="{FF2B5EF4-FFF2-40B4-BE49-F238E27FC236}">
                <a16:creationId xmlns:a16="http://schemas.microsoft.com/office/drawing/2014/main" id="{2BF44B46-FA86-6B07-E63A-9EAC5EEB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3" y="1859339"/>
            <a:ext cx="2416486" cy="346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áfico 53" descr="Homem com preenchimento sólido">
            <a:extLst>
              <a:ext uri="{FF2B5EF4-FFF2-40B4-BE49-F238E27FC236}">
                <a16:creationId xmlns:a16="http://schemas.microsoft.com/office/drawing/2014/main" id="{9C2B581F-3F75-592B-E886-F2751FAD2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6487" y="4730698"/>
            <a:ext cx="507344" cy="507344"/>
          </a:xfrm>
          <a:prstGeom prst="rect">
            <a:avLst/>
          </a:prstGeom>
        </p:spPr>
      </p:pic>
      <p:pic>
        <p:nvPicPr>
          <p:cNvPr id="55" name="Gráfico 54" descr="Homem com preenchimento sólido">
            <a:extLst>
              <a:ext uri="{FF2B5EF4-FFF2-40B4-BE49-F238E27FC236}">
                <a16:creationId xmlns:a16="http://schemas.microsoft.com/office/drawing/2014/main" id="{142F0A65-03ED-FCC8-1AF3-3D2FDC17F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171" y="4767260"/>
            <a:ext cx="507344" cy="507344"/>
          </a:xfrm>
          <a:prstGeom prst="rect">
            <a:avLst/>
          </a:prstGeom>
        </p:spPr>
      </p:pic>
      <p:pic>
        <p:nvPicPr>
          <p:cNvPr id="56" name="Gráfico 55" descr="Homem com preenchimento sólido">
            <a:extLst>
              <a:ext uri="{FF2B5EF4-FFF2-40B4-BE49-F238E27FC236}">
                <a16:creationId xmlns:a16="http://schemas.microsoft.com/office/drawing/2014/main" id="{42F952F3-3F4E-FDC9-46C8-D76BF85D2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7593" y="4641248"/>
            <a:ext cx="507344" cy="507344"/>
          </a:xfrm>
          <a:prstGeom prst="rect">
            <a:avLst/>
          </a:prstGeom>
        </p:spPr>
      </p:pic>
      <p:pic>
        <p:nvPicPr>
          <p:cNvPr id="57" name="Gráfico 56" descr="Homem com preenchimento sólido">
            <a:extLst>
              <a:ext uri="{FF2B5EF4-FFF2-40B4-BE49-F238E27FC236}">
                <a16:creationId xmlns:a16="http://schemas.microsoft.com/office/drawing/2014/main" id="{9FBC841C-754A-EFC9-6F1D-336B5BA10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513" y="4259916"/>
            <a:ext cx="507344" cy="507344"/>
          </a:xfrm>
          <a:prstGeom prst="rect">
            <a:avLst/>
          </a:prstGeom>
        </p:spPr>
      </p:pic>
      <p:pic>
        <p:nvPicPr>
          <p:cNvPr id="58" name="Gráfico 57" descr="Homem com preenchimento sólido">
            <a:extLst>
              <a:ext uri="{FF2B5EF4-FFF2-40B4-BE49-F238E27FC236}">
                <a16:creationId xmlns:a16="http://schemas.microsoft.com/office/drawing/2014/main" id="{8F90A4BD-6672-7D7B-60C8-6C7A919A4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1727" y="3830738"/>
            <a:ext cx="507344" cy="507344"/>
          </a:xfrm>
          <a:prstGeom prst="rect">
            <a:avLst/>
          </a:prstGeom>
        </p:spPr>
      </p:pic>
      <p:pic>
        <p:nvPicPr>
          <p:cNvPr id="60" name="Gráfico 59" descr="Homem com preenchimento sólido">
            <a:extLst>
              <a:ext uri="{FF2B5EF4-FFF2-40B4-BE49-F238E27FC236}">
                <a16:creationId xmlns:a16="http://schemas.microsoft.com/office/drawing/2014/main" id="{1E811493-8473-EBD7-2017-B5FBEE727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52088" y="3323394"/>
            <a:ext cx="507344" cy="507344"/>
          </a:xfrm>
          <a:prstGeom prst="rect">
            <a:avLst/>
          </a:prstGeom>
        </p:spPr>
      </p:pic>
      <p:pic>
        <p:nvPicPr>
          <p:cNvPr id="8192" name="Gráfico 8191" descr="Enviar com preenchimento sólido">
            <a:extLst>
              <a:ext uri="{FF2B5EF4-FFF2-40B4-BE49-F238E27FC236}">
                <a16:creationId xmlns:a16="http://schemas.microsoft.com/office/drawing/2014/main" id="{ED075FC7-1333-E159-AA69-1BE6818647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28605">
            <a:off x="7974136" y="4261937"/>
            <a:ext cx="534310" cy="534310"/>
          </a:xfrm>
          <a:prstGeom prst="rect">
            <a:avLst/>
          </a:prstGeom>
        </p:spPr>
      </p:pic>
      <p:pic>
        <p:nvPicPr>
          <p:cNvPr id="8194" name="Gráfico 8193" descr="Envelope com preenchimento sólido">
            <a:extLst>
              <a:ext uri="{FF2B5EF4-FFF2-40B4-BE49-F238E27FC236}">
                <a16:creationId xmlns:a16="http://schemas.microsoft.com/office/drawing/2014/main" id="{0004E62F-124B-FF27-2845-5951895D9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2453" y="8001277"/>
            <a:ext cx="557409" cy="557409"/>
          </a:xfrm>
          <a:prstGeom prst="rect">
            <a:avLst/>
          </a:prstGeom>
        </p:spPr>
      </p:pic>
      <p:cxnSp>
        <p:nvCxnSpPr>
          <p:cNvPr id="8196" name="Conector: Curvo 8195">
            <a:extLst>
              <a:ext uri="{FF2B5EF4-FFF2-40B4-BE49-F238E27FC236}">
                <a16:creationId xmlns:a16="http://schemas.microsoft.com/office/drawing/2014/main" id="{BF1A6509-9B9D-1FB2-5813-7976B4F8EC22}"/>
              </a:ext>
            </a:extLst>
          </p:cNvPr>
          <p:cNvCxnSpPr>
            <a:cxnSpLocks/>
          </p:cNvCxnSpPr>
          <p:nvPr/>
        </p:nvCxnSpPr>
        <p:spPr>
          <a:xfrm>
            <a:off x="8322077" y="4984370"/>
            <a:ext cx="567277" cy="33073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98" name="Conector: Curvo 8197">
            <a:extLst>
              <a:ext uri="{FF2B5EF4-FFF2-40B4-BE49-F238E27FC236}">
                <a16:creationId xmlns:a16="http://schemas.microsoft.com/office/drawing/2014/main" id="{3F70F48E-9657-61DD-B717-6E3D96327669}"/>
              </a:ext>
            </a:extLst>
          </p:cNvPr>
          <p:cNvCxnSpPr>
            <a:cxnSpLocks/>
          </p:cNvCxnSpPr>
          <p:nvPr/>
        </p:nvCxnSpPr>
        <p:spPr>
          <a:xfrm flipV="1">
            <a:off x="9111432" y="4934728"/>
            <a:ext cx="572734" cy="137664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1" name="Conector: Curvo 8200">
            <a:extLst>
              <a:ext uri="{FF2B5EF4-FFF2-40B4-BE49-F238E27FC236}">
                <a16:creationId xmlns:a16="http://schemas.microsoft.com/office/drawing/2014/main" id="{BAA4CD93-7AFE-1B54-A697-835309FA2BA9}"/>
              </a:ext>
            </a:extLst>
          </p:cNvPr>
          <p:cNvCxnSpPr>
            <a:cxnSpLocks/>
          </p:cNvCxnSpPr>
          <p:nvPr/>
        </p:nvCxnSpPr>
        <p:spPr>
          <a:xfrm flipV="1">
            <a:off x="9769495" y="4529534"/>
            <a:ext cx="641364" cy="31348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3" name="Conector: Curvo 8202">
            <a:extLst>
              <a:ext uri="{FF2B5EF4-FFF2-40B4-BE49-F238E27FC236}">
                <a16:creationId xmlns:a16="http://schemas.microsoft.com/office/drawing/2014/main" id="{0997B4A5-34E4-C446-15F8-9DE3D882CCD2}"/>
              </a:ext>
            </a:extLst>
          </p:cNvPr>
          <p:cNvCxnSpPr>
            <a:cxnSpLocks/>
          </p:cNvCxnSpPr>
          <p:nvPr/>
        </p:nvCxnSpPr>
        <p:spPr>
          <a:xfrm flipV="1">
            <a:off x="10512901" y="4101286"/>
            <a:ext cx="641364" cy="31348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4" name="Conector: Curvo 8203">
            <a:extLst>
              <a:ext uri="{FF2B5EF4-FFF2-40B4-BE49-F238E27FC236}">
                <a16:creationId xmlns:a16="http://schemas.microsoft.com/office/drawing/2014/main" id="{D6AC157A-1A99-108A-7BC8-B517D56C7C07}"/>
              </a:ext>
            </a:extLst>
          </p:cNvPr>
          <p:cNvCxnSpPr>
            <a:cxnSpLocks/>
          </p:cNvCxnSpPr>
          <p:nvPr/>
        </p:nvCxnSpPr>
        <p:spPr>
          <a:xfrm flipV="1">
            <a:off x="11209170" y="3577066"/>
            <a:ext cx="796590" cy="420589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08" name="CustomShape 13">
            <a:extLst>
              <a:ext uri="{FF2B5EF4-FFF2-40B4-BE49-F238E27FC236}">
                <a16:creationId xmlns:a16="http://schemas.microsoft.com/office/drawing/2014/main" id="{D87B7B2A-72F2-E953-5487-A22846B5A042}"/>
              </a:ext>
            </a:extLst>
          </p:cNvPr>
          <p:cNvSpPr/>
          <p:nvPr/>
        </p:nvSpPr>
        <p:spPr>
          <a:xfrm>
            <a:off x="4904425" y="8064537"/>
            <a:ext cx="756746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160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8210" name="Gráfico 8209" descr="Envelope aberto com preenchimento sólido">
            <a:extLst>
              <a:ext uri="{FF2B5EF4-FFF2-40B4-BE49-F238E27FC236}">
                <a16:creationId xmlns:a16="http://schemas.microsoft.com/office/drawing/2014/main" id="{37EC6B1B-7918-0EB5-B1A6-A5330A52D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61908" y="7992119"/>
            <a:ext cx="557410" cy="557410"/>
          </a:xfrm>
          <a:prstGeom prst="rect">
            <a:avLst/>
          </a:prstGeom>
        </p:spPr>
      </p:pic>
      <p:sp>
        <p:nvSpPr>
          <p:cNvPr id="4" name="CustomShape 13">
            <a:extLst>
              <a:ext uri="{FF2B5EF4-FFF2-40B4-BE49-F238E27FC236}">
                <a16:creationId xmlns:a16="http://schemas.microsoft.com/office/drawing/2014/main" id="{A9517911-5704-1DC8-A835-C37D55E48D8C}"/>
              </a:ext>
            </a:extLst>
          </p:cNvPr>
          <p:cNvSpPr/>
          <p:nvPr/>
        </p:nvSpPr>
        <p:spPr>
          <a:xfrm>
            <a:off x="12272261" y="8118642"/>
            <a:ext cx="58477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42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6" name="Gráfico 5" descr="Usuário com preenchimento sólido">
            <a:extLst>
              <a:ext uri="{FF2B5EF4-FFF2-40B4-BE49-F238E27FC236}">
                <a16:creationId xmlns:a16="http://schemas.microsoft.com/office/drawing/2014/main" id="{4C5B8366-76D8-A063-7754-6AD275EF8D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27349" y="7977844"/>
            <a:ext cx="672642" cy="672642"/>
          </a:xfrm>
          <a:prstGeom prst="rect">
            <a:avLst/>
          </a:prstGeom>
        </p:spPr>
      </p:pic>
      <p:pic>
        <p:nvPicPr>
          <p:cNvPr id="8" name="Gráfico 7" descr="Usuário com preenchimento sólido">
            <a:extLst>
              <a:ext uri="{FF2B5EF4-FFF2-40B4-BE49-F238E27FC236}">
                <a16:creationId xmlns:a16="http://schemas.microsoft.com/office/drawing/2014/main" id="{387F9094-E412-F95F-531C-F20261EC2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9750" y="8011346"/>
            <a:ext cx="672642" cy="672642"/>
          </a:xfrm>
          <a:prstGeom prst="rect">
            <a:avLst/>
          </a:prstGeom>
        </p:spPr>
      </p:pic>
      <p:pic>
        <p:nvPicPr>
          <p:cNvPr id="9" name="Gráfico 8" descr="Usuário com preenchimento sólido">
            <a:extLst>
              <a:ext uri="{FF2B5EF4-FFF2-40B4-BE49-F238E27FC236}">
                <a16:creationId xmlns:a16="http://schemas.microsoft.com/office/drawing/2014/main" id="{AFF54E3C-6B3C-5E1D-3715-CB2F82FA59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97546" y="8159103"/>
            <a:ext cx="672642" cy="672642"/>
          </a:xfrm>
          <a:prstGeom prst="rect">
            <a:avLst/>
          </a:prstGeom>
        </p:spPr>
      </p:pic>
      <p:pic>
        <p:nvPicPr>
          <p:cNvPr id="10" name="Gráfico 9" descr="Usuário com preenchimento sólido">
            <a:extLst>
              <a:ext uri="{FF2B5EF4-FFF2-40B4-BE49-F238E27FC236}">
                <a16:creationId xmlns:a16="http://schemas.microsoft.com/office/drawing/2014/main" id="{304B8B35-B6BE-00EE-6EC5-18492CD13B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27982" y="8043587"/>
            <a:ext cx="672642" cy="672642"/>
          </a:xfrm>
          <a:prstGeom prst="rect">
            <a:avLst/>
          </a:prstGeom>
        </p:spPr>
      </p:pic>
      <p:pic>
        <p:nvPicPr>
          <p:cNvPr id="11" name="Gráfico 10" descr="Usuário com preenchimento sólido">
            <a:extLst>
              <a:ext uri="{FF2B5EF4-FFF2-40B4-BE49-F238E27FC236}">
                <a16:creationId xmlns:a16="http://schemas.microsoft.com/office/drawing/2014/main" id="{B1AB4D32-CF5A-177C-E1BF-EA2B7749F6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28616" y="8169411"/>
            <a:ext cx="672642" cy="672642"/>
          </a:xfrm>
          <a:prstGeom prst="rect">
            <a:avLst/>
          </a:prstGeom>
        </p:spPr>
      </p:pic>
      <p:pic>
        <p:nvPicPr>
          <p:cNvPr id="12" name="Gráfico 11" descr="Usuário com preenchimento sólido">
            <a:extLst>
              <a:ext uri="{FF2B5EF4-FFF2-40B4-BE49-F238E27FC236}">
                <a16:creationId xmlns:a16="http://schemas.microsoft.com/office/drawing/2014/main" id="{2A710032-7E48-2310-64C0-B847DC2B91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73566" y="8122817"/>
            <a:ext cx="672642" cy="672642"/>
          </a:xfrm>
          <a:prstGeom prst="rect">
            <a:avLst/>
          </a:prstGeom>
        </p:spPr>
      </p:pic>
      <p:pic>
        <p:nvPicPr>
          <p:cNvPr id="16" name="Imagem 15" descr="Pintura de uma janela&#10;&#10;O conteúdo gerado por IA pode estar incorreto.">
            <a:extLst>
              <a:ext uri="{FF2B5EF4-FFF2-40B4-BE49-F238E27FC236}">
                <a16:creationId xmlns:a16="http://schemas.microsoft.com/office/drawing/2014/main" id="{4A98A359-E62E-7B69-79EA-EF2533FE7B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1264837"/>
            <a:ext cx="3175001" cy="4581525"/>
          </a:xfrm>
          <a:prstGeom prst="rect">
            <a:avLst/>
          </a:prstGeom>
        </p:spPr>
      </p:pic>
      <p:pic>
        <p:nvPicPr>
          <p:cNvPr id="9232" name="Picture 16" descr="Download HD Certified Png - Export Quality Logo Png Transparent PNG Image -  NicePNG.com">
            <a:extLst>
              <a:ext uri="{FF2B5EF4-FFF2-40B4-BE49-F238E27FC236}">
                <a16:creationId xmlns:a16="http://schemas.microsoft.com/office/drawing/2014/main" id="{80E91DE3-51BE-1DC3-7074-0E96D7BE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260" y="9012352"/>
            <a:ext cx="1101783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14FFA0DE-0D1E-059A-E5B9-73BCACD53C82}"/>
              </a:ext>
            </a:extLst>
          </p:cNvPr>
          <p:cNvCxnSpPr>
            <a:cxnSpLocks/>
          </p:cNvCxnSpPr>
          <p:nvPr/>
        </p:nvCxnSpPr>
        <p:spPr>
          <a:xfrm>
            <a:off x="3352825" y="3555600"/>
            <a:ext cx="1206500" cy="782482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1526295-6BFC-9238-CDF9-D4752B4ED4D1}"/>
              </a:ext>
            </a:extLst>
          </p:cNvPr>
          <p:cNvCxnSpPr>
            <a:cxnSpLocks/>
          </p:cNvCxnSpPr>
          <p:nvPr/>
        </p:nvCxnSpPr>
        <p:spPr>
          <a:xfrm>
            <a:off x="12146045" y="4151198"/>
            <a:ext cx="1176056" cy="992302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stomShape 13">
            <a:extLst>
              <a:ext uri="{FF2B5EF4-FFF2-40B4-BE49-F238E27FC236}">
                <a16:creationId xmlns:a16="http://schemas.microsoft.com/office/drawing/2014/main" id="{37AC0522-13F3-DC13-3148-9BF451310D0F}"/>
              </a:ext>
            </a:extLst>
          </p:cNvPr>
          <p:cNvSpPr/>
          <p:nvPr/>
        </p:nvSpPr>
        <p:spPr>
          <a:xfrm>
            <a:off x="817567" y="5543992"/>
            <a:ext cx="212137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Stanley Milgram</a:t>
            </a:r>
            <a:endParaRPr lang="en-US" sz="2800" b="0" i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681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6489-F8C8-5D43-5334-6A31B647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5E0567-40BA-5F02-D6FC-CEF5AD9B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BB6DD79-ADDA-937C-891B-BDD498A51C94}"/>
              </a:ext>
            </a:extLst>
          </p:cNvPr>
          <p:cNvSpPr/>
          <p:nvPr/>
        </p:nvSpPr>
        <p:spPr>
          <a:xfrm>
            <a:off x="17920440" y="9713160"/>
            <a:ext cx="233280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6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3" name="CustomShape 14">
            <a:extLst>
              <a:ext uri="{FF2B5EF4-FFF2-40B4-BE49-F238E27FC236}">
                <a16:creationId xmlns:a16="http://schemas.microsoft.com/office/drawing/2014/main" id="{2186CBEB-7920-E276-211D-F0167AB90CFB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44" name="Picture 4" descr="Leonhard Euler - Wikipedia">
            <a:extLst>
              <a:ext uri="{FF2B5EF4-FFF2-40B4-BE49-F238E27FC236}">
                <a16:creationId xmlns:a16="http://schemas.microsoft.com/office/drawing/2014/main" id="{B9492FCC-6B49-A80B-9DB3-50738536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0" y="1091468"/>
            <a:ext cx="2590438" cy="334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intura de uma janela&#10;&#10;O conteúdo gerado por IA pode estar incorreto.">
            <a:extLst>
              <a:ext uri="{FF2B5EF4-FFF2-40B4-BE49-F238E27FC236}">
                <a16:creationId xmlns:a16="http://schemas.microsoft.com/office/drawing/2014/main" id="{D0180746-DE54-30CC-A887-779BCFEC9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03" y="475290"/>
            <a:ext cx="3175001" cy="4581525"/>
          </a:xfrm>
          <a:prstGeom prst="rect">
            <a:avLst/>
          </a:prstGeom>
        </p:spPr>
      </p:pic>
      <p:sp>
        <p:nvSpPr>
          <p:cNvPr id="5" name="CustomShape 13">
            <a:extLst>
              <a:ext uri="{FF2B5EF4-FFF2-40B4-BE49-F238E27FC236}">
                <a16:creationId xmlns:a16="http://schemas.microsoft.com/office/drawing/2014/main" id="{7E29C8B5-C43D-33AC-4A2B-40E11333FE14}"/>
              </a:ext>
            </a:extLst>
          </p:cNvPr>
          <p:cNvSpPr/>
          <p:nvPr/>
        </p:nvSpPr>
        <p:spPr>
          <a:xfrm>
            <a:off x="8332651" y="4863824"/>
            <a:ext cx="212137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Leonhard</a:t>
            </a:r>
          </a:p>
          <a:p>
            <a:pPr algn="ctr"/>
            <a:r>
              <a:rPr lang="en-US" sz="2800" b="1" i="1" spc="273" dirty="0">
                <a:solidFill>
                  <a:srgbClr val="231F20"/>
                </a:solidFill>
                <a:latin typeface="Montserrat"/>
                <a:ea typeface="Lato"/>
              </a:rPr>
              <a:t>Euler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1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B23680C-19ED-3EEC-8CB6-050E3AD3D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7706" y="4183426"/>
            <a:ext cx="5775389" cy="57753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C63AD682-FE20-B717-58F1-059C86CC3146}"/>
              </a:ext>
            </a:extLst>
          </p:cNvPr>
          <p:cNvSpPr/>
          <p:nvPr/>
        </p:nvSpPr>
        <p:spPr>
          <a:xfrm>
            <a:off x="11459151" y="4340540"/>
            <a:ext cx="5472497" cy="541470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Diagrama&#10;&#10;O conteúdo gerado por IA pode estar incorreto.">
            <a:extLst>
              <a:ext uri="{FF2B5EF4-FFF2-40B4-BE49-F238E27FC236}">
                <a16:creationId xmlns:a16="http://schemas.microsoft.com/office/drawing/2014/main" id="{7D9DEE72-9A25-DBC0-02B8-1CFDC1025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7930" r="47043" b="5759"/>
          <a:stretch>
            <a:fillRect/>
          </a:stretch>
        </p:blipFill>
        <p:spPr>
          <a:xfrm>
            <a:off x="2881538" y="4704941"/>
            <a:ext cx="3525577" cy="271581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7A28128-3C45-5B95-12AD-C78A56722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4152" y="7358507"/>
            <a:ext cx="2560347" cy="2727553"/>
          </a:xfrm>
          <a:prstGeom prst="rect">
            <a:avLst/>
          </a:prstGeom>
        </p:spPr>
      </p:pic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D5A087CC-59A7-0F80-46D8-DB4C58A58D13}"/>
              </a:ext>
            </a:extLst>
          </p:cNvPr>
          <p:cNvCxnSpPr>
            <a:cxnSpLocks/>
          </p:cNvCxnSpPr>
          <p:nvPr/>
        </p:nvCxnSpPr>
        <p:spPr>
          <a:xfrm flipV="1">
            <a:off x="6625016" y="3817257"/>
            <a:ext cx="1437333" cy="1046567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E4F6F893-A8E7-4B10-E0ED-1F5A9AAAB537}"/>
              </a:ext>
            </a:extLst>
          </p:cNvPr>
          <p:cNvCxnSpPr>
            <a:cxnSpLocks/>
          </p:cNvCxnSpPr>
          <p:nvPr/>
        </p:nvCxnSpPr>
        <p:spPr>
          <a:xfrm>
            <a:off x="10840003" y="3817257"/>
            <a:ext cx="1434788" cy="1061768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CustomShape 13">
            <a:extLst>
              <a:ext uri="{FF2B5EF4-FFF2-40B4-BE49-F238E27FC236}">
                <a16:creationId xmlns:a16="http://schemas.microsoft.com/office/drawing/2014/main" id="{98640915-AEA3-1EEB-3ECB-69E3568C8B6D}"/>
              </a:ext>
            </a:extLst>
          </p:cNvPr>
          <p:cNvSpPr/>
          <p:nvPr/>
        </p:nvSpPr>
        <p:spPr>
          <a:xfrm>
            <a:off x="2712456" y="3738025"/>
            <a:ext cx="406618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The Seven Bridges of Königsberg</a:t>
            </a:r>
            <a:endParaRPr lang="en-US" sz="2800" b="0" i="1" strike="noStrike" spc="-1" dirty="0">
              <a:latin typeface="Arial"/>
            </a:endParaRPr>
          </a:p>
        </p:txBody>
      </p:sp>
      <p:sp>
        <p:nvSpPr>
          <p:cNvPr id="35" name="CustomShape 13">
            <a:extLst>
              <a:ext uri="{FF2B5EF4-FFF2-40B4-BE49-F238E27FC236}">
                <a16:creationId xmlns:a16="http://schemas.microsoft.com/office/drawing/2014/main" id="{252799C7-04C4-D002-15F3-AB8458E3A391}"/>
              </a:ext>
            </a:extLst>
          </p:cNvPr>
          <p:cNvSpPr/>
          <p:nvPr/>
        </p:nvSpPr>
        <p:spPr>
          <a:xfrm>
            <a:off x="12185636" y="3638251"/>
            <a:ext cx="4066187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pc="273" dirty="0">
                <a:solidFill>
                  <a:srgbClr val="231F20"/>
                </a:solidFill>
                <a:latin typeface="Montserrat"/>
                <a:ea typeface="Lato"/>
              </a:rPr>
              <a:t>Graph Theory</a:t>
            </a:r>
            <a:endParaRPr lang="en-US" sz="2800" b="0" i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754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5" grpId="0"/>
      <p:bldP spid="15" grpId="0" animBg="1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C1A4-55AA-CEC2-A48A-A0072DBC2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6CF2E95-60E8-EA2A-33BF-FE4A0F64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EC66E71F-5089-B09F-ECA5-1D99A4954CBC}"/>
              </a:ext>
            </a:extLst>
          </p:cNvPr>
          <p:cNvSpPr/>
          <p:nvPr/>
        </p:nvSpPr>
        <p:spPr>
          <a:xfrm>
            <a:off x="17920440" y="9713160"/>
            <a:ext cx="233280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7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1EB99E7-E374-1D19-A15A-133264CA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31" y="4674413"/>
            <a:ext cx="721370" cy="906693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7D75BDE3-BBDD-0797-D910-F84F86B543C7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3" name="Imagem 42" descr="Uma imagem contendo Padrão do plano de fundo&#10;&#10;O conteúdo gerado por IA pode estar incorreto.">
            <a:extLst>
              <a:ext uri="{FF2B5EF4-FFF2-40B4-BE49-F238E27FC236}">
                <a16:creationId xmlns:a16="http://schemas.microsoft.com/office/drawing/2014/main" id="{351AA082-F6E2-C107-1BC2-B6B7EBC88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78" y="4227620"/>
            <a:ext cx="9524905" cy="4551374"/>
          </a:xfrm>
          <a:prstGeom prst="rect">
            <a:avLst/>
          </a:prstGeom>
        </p:spPr>
      </p:pic>
      <p:pic>
        <p:nvPicPr>
          <p:cNvPr id="48" name="Imagem 47" descr="Foto em preto e branco&#10;&#10;O conteúdo gerado por IA pode estar incorreto.">
            <a:extLst>
              <a:ext uri="{FF2B5EF4-FFF2-40B4-BE49-F238E27FC236}">
                <a16:creationId xmlns:a16="http://schemas.microsoft.com/office/drawing/2014/main" id="{B710DBC4-C7DB-30E1-034D-DE56863B4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01" y="5143500"/>
            <a:ext cx="5691482" cy="2719614"/>
          </a:xfrm>
          <a:prstGeom prst="rect">
            <a:avLst/>
          </a:prstGeom>
        </p:spPr>
      </p:pic>
      <p:sp>
        <p:nvSpPr>
          <p:cNvPr id="8211" name="CustomShape 13">
            <a:extLst>
              <a:ext uri="{FF2B5EF4-FFF2-40B4-BE49-F238E27FC236}">
                <a16:creationId xmlns:a16="http://schemas.microsoft.com/office/drawing/2014/main" id="{3247EF95-1089-41DF-112A-FA20B0F2B112}"/>
              </a:ext>
            </a:extLst>
          </p:cNvPr>
          <p:cNvSpPr/>
          <p:nvPr/>
        </p:nvSpPr>
        <p:spPr>
          <a:xfrm>
            <a:off x="579960" y="1858561"/>
            <a:ext cx="15906835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We live in an age of massive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Many hidden connections escape human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Imagine a technology that uncovers those invisible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A system that teaches machines not just to read data, but to truly understand it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47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F1FD-4DBA-1942-2294-C2DBBABA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 descr="Diagrama&#10;&#10;O conteúdo gerado por IA pode estar incorreto.">
            <a:extLst>
              <a:ext uri="{FF2B5EF4-FFF2-40B4-BE49-F238E27FC236}">
                <a16:creationId xmlns:a16="http://schemas.microsoft.com/office/drawing/2014/main" id="{85D4403E-CB1B-6F22-DBBE-2BF63654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7" t="9089" r="3926" b="43688"/>
          <a:stretch>
            <a:fillRect/>
          </a:stretch>
        </p:blipFill>
        <p:spPr>
          <a:xfrm>
            <a:off x="11875764" y="1318390"/>
            <a:ext cx="4133575" cy="30777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AAE425F-BE6F-36A9-A23A-9CC8590E36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25" t="3359" r="13738" b="3586"/>
          <a:stretch>
            <a:fillRect/>
          </a:stretch>
        </p:blipFill>
        <p:spPr>
          <a:xfrm>
            <a:off x="6433676" y="2352501"/>
            <a:ext cx="5193383" cy="7044136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85D8D81-CEB0-0AAA-0862-DD7B43268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A812B9A9-5BF5-FA39-8534-539E59EB1AED}"/>
              </a:ext>
            </a:extLst>
          </p:cNvPr>
          <p:cNvSpPr/>
          <p:nvPr/>
        </p:nvSpPr>
        <p:spPr>
          <a:xfrm>
            <a:off x="17920440" y="9713160"/>
            <a:ext cx="233280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-1" dirty="0">
                <a:latin typeface="Arial"/>
              </a:rPr>
              <a:t>8</a:t>
            </a: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C7E12E1A-C3E3-9F8D-3F51-D10EE41F9108}"/>
              </a:ext>
            </a:extLst>
          </p:cNvPr>
          <p:cNvSpPr/>
          <p:nvPr/>
        </p:nvSpPr>
        <p:spPr>
          <a:xfrm>
            <a:off x="3951623" y="4375874"/>
            <a:ext cx="10739595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How does a computer </a:t>
            </a:r>
          </a:p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relate ‘NASA’ and</a:t>
            </a:r>
          </a:p>
          <a:p>
            <a:pPr algn="ctr"/>
            <a:r>
              <a:rPr lang="en-US" sz="6600" b="1" spc="273" dirty="0">
                <a:solidFill>
                  <a:srgbClr val="231F20"/>
                </a:solidFill>
                <a:latin typeface="Montserrat"/>
                <a:ea typeface="Lato"/>
              </a:rPr>
              <a:t>‘space mission’?</a:t>
            </a:r>
            <a:endParaRPr lang="en-US" sz="6600" b="0" strike="noStrike" spc="-1" dirty="0">
              <a:latin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D83CA3-C184-1912-E62D-C3350589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185" y="2069385"/>
            <a:ext cx="2284076" cy="15757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F1E7C6-3EE9-C44E-68DB-2C6684D6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183" y="8256030"/>
            <a:ext cx="2760141" cy="14571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578A940-1403-CB8F-3EFD-0FA6D212D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1218" y="6665064"/>
            <a:ext cx="1659178" cy="151559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B50973-E766-ACDE-7D0B-3E0E71EAB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8380" y="8630398"/>
            <a:ext cx="1946231" cy="108276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51788D8-5F3A-2A41-393A-BF09A8218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463" y="5901448"/>
            <a:ext cx="2376382" cy="174628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D50C0D2-026C-4B67-E19C-D24100CE7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104" y="837596"/>
            <a:ext cx="1330078" cy="1193659"/>
          </a:xfrm>
          <a:prstGeom prst="rect">
            <a:avLst/>
          </a:prstGeom>
        </p:spPr>
      </p:pic>
      <p:sp>
        <p:nvSpPr>
          <p:cNvPr id="3" name="CustomShape 14">
            <a:extLst>
              <a:ext uri="{FF2B5EF4-FFF2-40B4-BE49-F238E27FC236}">
                <a16:creationId xmlns:a16="http://schemas.microsoft.com/office/drawing/2014/main" id="{E34EBDDA-62C4-6936-10BC-59B25B4404D3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145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7FEDC-818E-7D49-F9E6-209CD535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51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How knowledge graphs improve generative AI | InfoWorld">
            <a:extLst>
              <a:ext uri="{FF2B5EF4-FFF2-40B4-BE49-F238E27FC236}">
                <a16:creationId xmlns:a16="http://schemas.microsoft.com/office/drawing/2014/main" id="{7529C592-413C-9691-E5E9-CC5DB721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2" r="8997"/>
          <a:stretch>
            <a:fillRect/>
          </a:stretch>
        </p:blipFill>
        <p:spPr bwMode="auto">
          <a:xfrm>
            <a:off x="6425853" y="10"/>
            <a:ext cx="11862147" cy="10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Rectangle 51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4">
            <a:extLst>
              <a:ext uri="{FF2B5EF4-FFF2-40B4-BE49-F238E27FC236}">
                <a16:creationId xmlns:a16="http://schemas.microsoft.com/office/drawing/2014/main" id="{1D9FAA84-3ACC-D3F7-8978-652F51B39509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trike="noStrike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DEFINITION</a:t>
            </a:r>
            <a:endParaRPr lang="en-US" sz="7500" b="0" strike="noStrike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B79712B8-16C2-052C-9D04-930DC48095EC}"/>
              </a:ext>
            </a:extLst>
          </p:cNvPr>
          <p:cNvSpPr/>
          <p:nvPr/>
        </p:nvSpPr>
        <p:spPr>
          <a:xfrm>
            <a:off x="1092994" y="5853112"/>
            <a:ext cx="8258174" cy="24836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000" b="0" strike="noStrike" spc="-1" dirty="0">
              <a:solidFill>
                <a:schemeClr val="bg1"/>
              </a:solidFill>
            </a:endParaRPr>
          </a:p>
        </p:txBody>
      </p: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09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CBCC-6BA6-59A9-E151-61B28298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2D8024E-A419-9D49-31EC-EB83A3B9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1B7152B0-97B8-A661-BF91-8D33448E03FE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10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C4D3CCAD-1AA6-177E-5D16-85B86873F5EC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AEEF04-33B8-BD73-033C-FAC2865ED32C}"/>
              </a:ext>
            </a:extLst>
          </p:cNvPr>
          <p:cNvSpPr txBox="1"/>
          <p:nvPr/>
        </p:nvSpPr>
        <p:spPr>
          <a:xfrm>
            <a:off x="579960" y="1773686"/>
            <a:ext cx="16982326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strike="noStrike" spc="273" dirty="0">
                <a:solidFill>
                  <a:srgbClr val="181729"/>
                </a:solidFill>
                <a:latin typeface="Montserrat"/>
                <a:ea typeface="Lato"/>
              </a:rPr>
              <a:t>A knowledge graph is a data structure that represents information as a network of entities (nodes) connected by relationships (edges), enabling knowledge to be organized in a logical, contextual, and machine-navigable way. It captures not only the data but also the meaning and relationships among them, supporting inference, search, and automated reasoning</a:t>
            </a:r>
            <a:endParaRPr lang="en-US" sz="1800" b="0" strike="noStrike" spc="-1" dirty="0">
              <a:solidFill>
                <a:srgbClr val="181729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D721AD9-6D70-0846-4584-9A1C8671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3481225"/>
            <a:ext cx="9874704" cy="5821008"/>
          </a:xfrm>
          <a:prstGeom prst="rect">
            <a:avLst/>
          </a:prstGeom>
        </p:spPr>
      </p:pic>
      <p:pic>
        <p:nvPicPr>
          <p:cNvPr id="17" name="Picture 6" descr="#152 - Arquivo de Corte Topo de Bolo - Fortune Tiger - COMPRE 1 e LEVE 3">
            <a:extLst>
              <a:ext uri="{FF2B5EF4-FFF2-40B4-BE49-F238E27FC236}">
                <a16:creationId xmlns:a16="http://schemas.microsoft.com/office/drawing/2014/main" id="{DE2238F8-743E-7E26-C236-F25137CB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98" y="3481225"/>
            <a:ext cx="3165639" cy="23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C1A71D2-CB6A-D21F-5340-E4B5AB6DA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955" y="5355771"/>
            <a:ext cx="4772445" cy="4931229"/>
          </a:xfrm>
          <a:prstGeom prst="rect">
            <a:avLst/>
          </a:prstGeom>
        </p:spPr>
      </p:pic>
      <p:pic>
        <p:nvPicPr>
          <p:cNvPr id="16" name="Imagem 15" descr="Uma imagem contendo texto, foto, posando, grupo&#10;&#10;O conteúdo gerado por IA pode estar incorreto.">
            <a:extLst>
              <a:ext uri="{FF2B5EF4-FFF2-40B4-BE49-F238E27FC236}">
                <a16:creationId xmlns:a16="http://schemas.microsoft.com/office/drawing/2014/main" id="{0332575E-A22A-28B6-D90F-DF225800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361" y="4162879"/>
            <a:ext cx="44386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758CC-4258-20D0-B8A7-F2C9A0C5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436EAB6-D889-2FBA-F35E-4DF60B36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350340E5-A54D-67A7-EEA6-2D085259448C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4295799-E1D0-8C68-F718-68591C7C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55" y="5355771"/>
            <a:ext cx="4772445" cy="49312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CBABBE-151F-CEE2-A130-06C1256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344" y="2844700"/>
            <a:ext cx="7075307" cy="6054710"/>
          </a:xfrm>
          <a:prstGeom prst="rect">
            <a:avLst/>
          </a:prstGeom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D0D3D25E-E7F7-53D3-8492-1CFDC287A4C8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CustomShape 13">
            <a:extLst>
              <a:ext uri="{FF2B5EF4-FFF2-40B4-BE49-F238E27FC236}">
                <a16:creationId xmlns:a16="http://schemas.microsoft.com/office/drawing/2014/main" id="{F9954643-8E34-203B-FD57-BBE5BBD81F28}"/>
              </a:ext>
            </a:extLst>
          </p:cNvPr>
          <p:cNvSpPr/>
          <p:nvPr/>
        </p:nvSpPr>
        <p:spPr>
          <a:xfrm>
            <a:off x="4368493" y="2253163"/>
            <a:ext cx="95510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It can perform mathematical operations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BE038E-0769-A7FA-B40E-FFBBE7EFB831}"/>
              </a:ext>
            </a:extLst>
          </p:cNvPr>
          <p:cNvSpPr txBox="1"/>
          <p:nvPr/>
        </p:nvSpPr>
        <p:spPr>
          <a:xfrm>
            <a:off x="1469572" y="7452053"/>
            <a:ext cx="91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35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42E1-4459-D22E-036E-081610AF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73526A1-F244-27F0-8AD6-99629FE98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977EE77F-5D0C-8978-18BE-E6EF812FCE36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9D7E3F64-0E09-F1F6-3232-45F4947BBAC4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9FA6FD-6556-05E3-A83C-434E87005064}"/>
              </a:ext>
            </a:extLst>
          </p:cNvPr>
          <p:cNvSpPr txBox="1"/>
          <p:nvPr/>
        </p:nvSpPr>
        <p:spPr>
          <a:xfrm>
            <a:off x="1469572" y="7452053"/>
            <a:ext cx="91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2F95605C-882E-EA0E-20CA-309B9E324540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This makes it possible to discover insights and patterns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9D1C984-4D69-E11A-DE72-4A78E816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44" y="2844700"/>
            <a:ext cx="7075307" cy="6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5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CC4C-7823-D31C-F105-523325AC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FA4524C-80F8-8692-DE75-854DE3ADA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7070C4C-0418-30DC-F60B-E88730F8D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357" y="2091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3E533533-76AA-AAF9-6B63-A024BB18DFD2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57E08A-0D6C-20CE-039B-492A41A2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D30EBBC3-3D03-0178-5E97-766B9AB5C0E4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429B29B7-CB0C-878A-4E84-71E39B88E11C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You can track how often players interact</a:t>
            </a:r>
          </a:p>
        </p:txBody>
      </p:sp>
    </p:spTree>
    <p:extLst>
      <p:ext uri="{BB962C8B-B14F-4D97-AF65-F5344CB8AC3E}">
        <p14:creationId xmlns:p14="http://schemas.microsoft.com/office/powerpoint/2010/main" val="384186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AD4E-25DE-06EF-74A5-3C03E91A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986F390-4EFE-4122-9BB4-6FE34C7A1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4E5EF1F-C1D9-E48F-1A39-CF9151A8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357" y="2091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4E013FE2-5A8E-310B-B4D8-515D1376B598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EBEE1023-EB7C-9919-F741-11A81F20C3E9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18459CC8-AA4F-6744-7874-B3E46490D224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or how various proteins interact in a biological cell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269695-A361-5CD7-2BB8-946CA701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9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462" y="1964318"/>
            <a:ext cx="1022738" cy="7370182"/>
            <a:chOff x="0" y="0"/>
            <a:chExt cx="242193" cy="1488314"/>
          </a:xfrm>
          <a:solidFill>
            <a:srgbClr val="B2223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2193" cy="1488314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2193" cy="152641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9286" y="2037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429" y="36902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BASEADO EM ENTROPIA NORMALIZADA (NE)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429" y="4516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LIMITAÇÕES DO CRITÉRIO 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991" y="2054039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991" y="2874987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332" y="3710404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89" y="4530863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589" y="5360811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286" y="5343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BESEADO EM REGIÃO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79BFCAAD-9687-51C6-9B51-28B567C959C5}"/>
              </a:ext>
            </a:extLst>
          </p:cNvPr>
          <p:cNvSpPr txBox="1"/>
          <p:nvPr/>
        </p:nvSpPr>
        <p:spPr>
          <a:xfrm>
            <a:off x="1859286" y="2863734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SEGMENTAÇÃO SEMÂNTICA E EE-</a:t>
            </a:r>
            <a:r>
              <a:rPr lang="pt-BR" sz="2799" b="1" spc="274" dirty="0" err="1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DDNs</a:t>
            </a:r>
            <a:endParaRPr lang="pt-BR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39CE0CB-5285-9A0C-C12C-F715CB771A68}"/>
              </a:ext>
            </a:extLst>
          </p:cNvPr>
          <p:cNvSpPr txBox="1"/>
          <p:nvPr/>
        </p:nvSpPr>
        <p:spPr>
          <a:xfrm>
            <a:off x="1877429" y="6169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VARIAÇÃO DA INFORMAÇÃO (VI)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2D61E867-6825-4F63-F445-3633949B942A}"/>
              </a:ext>
            </a:extLst>
          </p:cNvPr>
          <p:cNvSpPr txBox="1"/>
          <p:nvPr/>
        </p:nvSpPr>
        <p:spPr>
          <a:xfrm>
            <a:off x="750589" y="6199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06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D289BB9-F865-819A-680D-AA5F853BCA62}"/>
              </a:ext>
            </a:extLst>
          </p:cNvPr>
          <p:cNvSpPr txBox="1"/>
          <p:nvPr/>
        </p:nvSpPr>
        <p:spPr>
          <a:xfrm>
            <a:off x="750589" y="70264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07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DDA07B9-7185-CDDC-1E8B-F9735510152E}"/>
              </a:ext>
            </a:extLst>
          </p:cNvPr>
          <p:cNvSpPr txBox="1"/>
          <p:nvPr/>
        </p:nvSpPr>
        <p:spPr>
          <a:xfrm>
            <a:off x="729406" y="7852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08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3B2777B-5360-B6E9-3BF0-9B5F8BF1C7E0}"/>
              </a:ext>
            </a:extLst>
          </p:cNvPr>
          <p:cNvSpPr txBox="1"/>
          <p:nvPr/>
        </p:nvSpPr>
        <p:spPr>
          <a:xfrm>
            <a:off x="1877429" y="7834166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RESULTADO EXPERIMENTAL</a:t>
            </a:r>
            <a:endParaRPr lang="en-US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6DBCAB63-6C8C-A358-C060-ADA08DFE2D0F}"/>
              </a:ext>
            </a:extLst>
          </p:cNvPr>
          <p:cNvSpPr txBox="1"/>
          <p:nvPr/>
        </p:nvSpPr>
        <p:spPr>
          <a:xfrm>
            <a:off x="1855847" y="7001950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CONFIGURAÇÃO DE TESTES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2924FA9-321C-0B9F-144F-BF694013E9CF}"/>
              </a:ext>
            </a:extLst>
          </p:cNvPr>
          <p:cNvSpPr txBox="1"/>
          <p:nvPr/>
        </p:nvSpPr>
        <p:spPr>
          <a:xfrm>
            <a:off x="697472" y="8602668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09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F393B8F3-3F43-4CEF-440F-E413AEA0E85A}"/>
              </a:ext>
            </a:extLst>
          </p:cNvPr>
          <p:cNvSpPr txBox="1"/>
          <p:nvPr/>
        </p:nvSpPr>
        <p:spPr>
          <a:xfrm>
            <a:off x="1855847" y="8572499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CONCLUSÃO</a:t>
            </a: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F88F0D2F-539E-D642-0C9F-01F994645D20}"/>
              </a:ext>
            </a:extLst>
          </p:cNvPr>
          <p:cNvSpPr/>
          <p:nvPr/>
        </p:nvSpPr>
        <p:spPr>
          <a:xfrm>
            <a:off x="571501" y="649487"/>
            <a:ext cx="312585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CONTEÚDO</a:t>
            </a:r>
          </a:p>
        </p:txBody>
      </p:sp>
      <p:pic>
        <p:nvPicPr>
          <p:cNvPr id="10" name="Imagem 9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7821257-4D15-4563-CEA1-E70AF01B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7FDF1-196C-602F-C0F3-F7202AA9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7198F64-4229-BD23-0CCC-E6F39621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BB56712-A9AD-DE24-6B9E-8CB71C13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357" y="2091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F854A67F-72FB-960C-4D44-7B9726889960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B1739229-1F47-D62C-3E2D-1A1E8AFF98F4}"/>
              </a:ext>
            </a:extLst>
          </p:cNvPr>
          <p:cNvSpPr/>
          <p:nvPr/>
        </p:nvSpPr>
        <p:spPr>
          <a:xfrm>
            <a:off x="17794514" y="9713160"/>
            <a:ext cx="359206" cy="387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spc="-1" dirty="0">
                <a:latin typeface="Arial"/>
              </a:rPr>
              <a:t>11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A7CA068E-305A-9C0F-3D3E-824FDC36288F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or how various proteins interact in a biological cell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65444B-2A33-7BE9-3F30-AFC5ABCA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FC89B-A6EC-920C-9685-9D2DA1E0A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9EDDE6C3-05E4-0B79-3757-AF400B84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6" r="1" b="2063"/>
          <a:stretch>
            <a:fillRect/>
          </a:stretch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7B9113D5-BEFE-D312-0E01-082A87B5D7BE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endParaRPr lang="en-US" sz="7500" b="0" strike="noStrike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16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CB90-0F76-4C9B-9EBC-EDE821622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FD3804A-F84D-AD6D-1C94-FE2E7F19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F8959D3-4A4A-E4C0-67E6-AE6A8808E835}"/>
              </a:ext>
            </a:extLst>
          </p:cNvPr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5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E27BA56D-1D73-5E93-0F26-21239BE2F7DD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50" name="Imagem 49" descr="Diagrama&#10;&#10;O conteúdo gerado por IA pode estar incorreto.">
            <a:extLst>
              <a:ext uri="{FF2B5EF4-FFF2-40B4-BE49-F238E27FC236}">
                <a16:creationId xmlns:a16="http://schemas.microsoft.com/office/drawing/2014/main" id="{DF8A3C05-4186-8541-A3C6-E8F3D6546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81" y="2660000"/>
            <a:ext cx="5080001" cy="28944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07104A-55A6-A783-14BE-2F683703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8" y="1760121"/>
            <a:ext cx="4486901" cy="59539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B4012B-1112-E5DC-2818-1C40C503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864" y="1881678"/>
            <a:ext cx="534427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8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" descr="https://intellabs.github.io/distiller/algo_earlyexit.html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513" y="2334494"/>
            <a:ext cx="7618691" cy="5618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1" y="645640"/>
            <a:ext cx="3771866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INTRODUÇÃO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731" y="2628900"/>
            <a:ext cx="871071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com Saída Antecipada (EE-DNNs)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9601" y="3114084"/>
            <a:ext cx="9045240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multi-saída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projetadas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ambientes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auxiliares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dividir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locais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9731" y="36810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32901" y="408342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9730" y="448347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9600" y="408285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9600" y="4553159"/>
            <a:ext cx="136575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4615" y="5119879"/>
            <a:ext cx="880048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soluções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cenários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9796" y="564138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54615" y="5975747"/>
            <a:ext cx="88004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Falta de um critério de saída eficiente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interromper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6CBE18-9464-88BD-35C8-C7257F7D6808}"/>
              </a:ext>
            </a:extLst>
          </p:cNvPr>
          <p:cNvSpPr txBox="1"/>
          <p:nvPr/>
        </p:nvSpPr>
        <p:spPr>
          <a:xfrm>
            <a:off x="12330102" y="7952505"/>
            <a:ext cx="3581400" cy="27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1.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>
                <a:latin typeface="Montserrat" pitchFamily="2" charset="0"/>
                <a:hlinkClick r:id="rId4"/>
              </a:rPr>
              <a:t>Early Exit Neural Network Distiller</a:t>
            </a:r>
            <a:endParaRPr lang="en-US" sz="1200" dirty="0">
              <a:latin typeface="Montserrat" pitchFamily="2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8047D756-55BC-1DC3-DA5C-CA5C3133CA00}"/>
              </a:ext>
            </a:extLst>
          </p:cNvPr>
          <p:cNvGrpSpPr/>
          <p:nvPr/>
        </p:nvGrpSpPr>
        <p:grpSpPr>
          <a:xfrm rot="-2808600">
            <a:off x="631502" y="5224576"/>
            <a:ext cx="104629" cy="104833"/>
            <a:chOff x="0" y="0"/>
            <a:chExt cx="27556" cy="2761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4DEDCDC-7BFE-2120-77A9-E94295377CA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9B15CEFD-D4EB-BAA8-615C-DCDAD514C60F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A6439622-C0FF-92B3-66B5-E8E4D20CB44B}"/>
              </a:ext>
            </a:extLst>
          </p:cNvPr>
          <p:cNvGrpSpPr/>
          <p:nvPr/>
        </p:nvGrpSpPr>
        <p:grpSpPr>
          <a:xfrm rot="-2808600">
            <a:off x="631502" y="6076509"/>
            <a:ext cx="104629" cy="104833"/>
            <a:chOff x="0" y="0"/>
            <a:chExt cx="27556" cy="2761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38432F9C-7801-3E90-B680-413BE6829C8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2F6E8FC1-3309-012F-350B-0519D219F4F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69F370-F3E4-1CF8-25F5-67F54F3F5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1" y="645640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71501" y="2181576"/>
            <a:ext cx="621804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que é Segmentação Semântica?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675350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Particionamento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uma imagem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semanticamente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relevantes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legendas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pixel 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23377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1" y="363382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1500" y="3738148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classificação de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rótulos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nível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pixel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1502" y="464823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1" y="504828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956013"/>
            <a:ext cx="715580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EE-DNNs para Segmentação Semântica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511629"/>
            <a:ext cx="155331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Arquitetura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71500" y="5927127"/>
            <a:ext cx="7801414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antecipadas (early exits) ramificam-se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neural principal,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produzindo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graus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1" y="60082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64082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71501" y="7022625"/>
            <a:ext cx="1631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436956"/>
            <a:ext cx="781733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estágios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profundas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apenas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dados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5C80B5F8-B1DD-E06F-B12E-05B0CB81CD41}"/>
              </a:ext>
            </a:extLst>
          </p:cNvPr>
          <p:cNvSpPr/>
          <p:nvPr/>
        </p:nvSpPr>
        <p:spPr>
          <a:xfrm>
            <a:off x="571502" y="649487"/>
            <a:ext cx="1070584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E EE-DDNs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FFFF38A-2EFA-D809-DFEC-29E00F56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41" y="1761825"/>
            <a:ext cx="8387679" cy="3755249"/>
          </a:xfrm>
          <a:prstGeom prst="rect">
            <a:avLst/>
          </a:prstGeom>
        </p:spPr>
      </p:pic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609162"/>
            <a:ext cx="8162448" cy="408122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4F42EDF-47B0-D4BE-DE65-D0863CB58348}"/>
              </a:ext>
            </a:extLst>
          </p:cNvPr>
          <p:cNvSpPr txBox="1"/>
          <p:nvPr/>
        </p:nvSpPr>
        <p:spPr>
          <a:xfrm>
            <a:off x="10134600" y="5460051"/>
            <a:ext cx="6111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2. </a:t>
            </a:r>
            <a:r>
              <a:rPr lang="pt-BR" sz="1200" dirty="0">
                <a:latin typeface="Montserrat" pitchFamily="2" charset="0"/>
              </a:rPr>
              <a:t>Uma EE-DNN para segmentação semântica mostrando os dados de saída nas primeiras saídas e uma ilustração sobre como distribuir essa DNN.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BF8855-A2FA-64B8-D58F-A63F9874A822}"/>
              </a:ext>
            </a:extLst>
          </p:cNvPr>
          <p:cNvSpPr txBox="1"/>
          <p:nvPr/>
        </p:nvSpPr>
        <p:spPr>
          <a:xfrm>
            <a:off x="9331412" y="9180235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3. </a:t>
            </a:r>
            <a:r>
              <a:rPr lang="pt-BR" sz="1200" dirty="0">
                <a:latin typeface="Montserrat" pitchFamily="2" charset="0"/>
              </a:rPr>
              <a:t>Arquitetura de uma Rede Neural de Saída Antecipada (EE-DNN) com múltiplos pontos de saída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1DB0AD7-76AB-4C82-E87E-8855387AF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85595029-5AB3-7044-0D42-9E6B6719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410" y="2591418"/>
            <a:ext cx="6626673" cy="3415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206" y="478607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0311" y="2274160"/>
            <a:ext cx="717343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NE na Classificação de Imagens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0876" y="2818489"/>
            <a:ext cx="101738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 baixa entropia indica alta confiança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pela rede neural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8325" y="4222915"/>
            <a:ext cx="967572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a entropia normalizada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abaixo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τ  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84319" y="421135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993038" y="4364946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3540" y="5052486"/>
            <a:ext cx="383598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66556" y="5541801"/>
            <a:ext cx="900887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 na classificação de imagens vs.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66556" y="6006614"/>
            <a:ext cx="99033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simultaneamente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72B38887-AFD8-1564-C9DD-E10CD7BE6941}"/>
              </a:ext>
            </a:extLst>
          </p:cNvPr>
          <p:cNvSpPr/>
          <p:nvPr/>
        </p:nvSpPr>
        <p:spPr>
          <a:xfrm>
            <a:off x="578325" y="869734"/>
            <a:ext cx="175604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BASEADO EM ENTROPIA NORMALIZADA (NE)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853B710-EC55-6D4F-85FB-90FDE9C7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463" y="3119876"/>
            <a:ext cx="5314211" cy="1098699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127BB4-85BB-C425-AA12-476740E5CFD1}"/>
              </a:ext>
            </a:extLst>
          </p:cNvPr>
          <p:cNvSpPr txBox="1"/>
          <p:nvPr/>
        </p:nvSpPr>
        <p:spPr>
          <a:xfrm>
            <a:off x="11971886" y="6037392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4.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383C91C7-EDB2-19CC-C179-FA089151B8AE}"/>
              </a:ext>
            </a:extLst>
          </p:cNvPr>
          <p:cNvGrpSpPr/>
          <p:nvPr/>
        </p:nvGrpSpPr>
        <p:grpSpPr>
          <a:xfrm rot="-2808600">
            <a:off x="634748" y="5643274"/>
            <a:ext cx="104629" cy="104833"/>
            <a:chOff x="0" y="0"/>
            <a:chExt cx="27556" cy="2761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8D7796F-4B86-96DA-9029-AF262D89D7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F41B3373-8AEA-4089-A2BD-EB30124AB56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7" name="Group 13">
            <a:extLst>
              <a:ext uri="{FF2B5EF4-FFF2-40B4-BE49-F238E27FC236}">
                <a16:creationId xmlns:a16="http://schemas.microsoft.com/office/drawing/2014/main" id="{BAB47134-534A-0FBB-9AEF-D215059D08C8}"/>
              </a:ext>
            </a:extLst>
          </p:cNvPr>
          <p:cNvGrpSpPr/>
          <p:nvPr/>
        </p:nvGrpSpPr>
        <p:grpSpPr>
          <a:xfrm rot="-2808600">
            <a:off x="618615" y="6108087"/>
            <a:ext cx="104629" cy="104833"/>
            <a:chOff x="0" y="0"/>
            <a:chExt cx="27556" cy="27610"/>
          </a:xfrm>
        </p:grpSpPr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F3F2FC7-29CA-D31E-AE20-039F9A4C826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4E16454E-0621-EBD7-AB89-C48D4B2C5915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DEB8249-92B6-CCBC-A136-78974DB4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755" y="1474988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2249703"/>
            <a:ext cx="5209760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Problemas de Escalabilidade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499" y="2741084"/>
            <a:ext cx="1239673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é O(n)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imagens,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Também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499" y="318425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3917" y="4346719"/>
            <a:ext cx="995378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6971" y="3570299"/>
            <a:ext cx="783227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Restrições na Escolha de Funções de Perda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2422" y="4164451"/>
            <a:ext cx="339355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7854" y="4572596"/>
            <a:ext cx="1072039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requer que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minimize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56717" y="5004304"/>
            <a:ext cx="252152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42420" y="5428782"/>
            <a:ext cx="129449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perda baseadas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Lovász-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Softmax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6718" y="56481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56718" y="6048248"/>
            <a:ext cx="12182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60619" y="6700530"/>
            <a:ext cx="388087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 de imagens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463107" y="6700529"/>
            <a:ext cx="55784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562223" y="7118272"/>
            <a:ext cx="387926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463107" y="7119091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O(n³)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56717" y="7527236"/>
            <a:ext cx="496930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(VI proposto):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5526026" y="7527235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60042" y="7017085"/>
            <a:ext cx="60879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4E268AF6-B2AC-34B2-5A7D-48E12066F6A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LIMITAÇÕES DO CRITÉRIO NE</a:t>
            </a: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F2EC6BFB-1ED9-2976-CBC6-6E7971F69CB5}"/>
              </a:ext>
            </a:extLst>
          </p:cNvPr>
          <p:cNvSpPr/>
          <p:nvPr/>
        </p:nvSpPr>
        <p:spPr>
          <a:xfrm>
            <a:off x="556717" y="6220499"/>
            <a:ext cx="457176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Relação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NE 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5" name="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C355EBB-E391-AF29-BE05-C3A1057F1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3256" y="6300673"/>
            <a:ext cx="1037143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Plano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15959" y="6818226"/>
            <a:ext cx="110158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discrepâncias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DNN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verdade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fundamental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1885" y="736656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674" y="7257078"/>
            <a:ext cx="11679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diferenças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095" y="8325402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844" y="7848421"/>
            <a:ext cx="39706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duas saídas consecutivas (Y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06594" y="7958670"/>
            <a:ext cx="25968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96775" y="7876219"/>
            <a:ext cx="4536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237147" y="7958669"/>
            <a:ext cx="6893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31589" y="7849234"/>
            <a:ext cx="92140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muito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rede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já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32514" y="935662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8750" y="8329658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4909" y="8849647"/>
            <a:ext cx="935512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escalabilidade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57583" y="9310120"/>
            <a:ext cx="1173718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escolha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durante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0" name="Text 0">
            <a:extLst>
              <a:ext uri="{FF2B5EF4-FFF2-40B4-BE49-F238E27FC236}">
                <a16:creationId xmlns:a16="http://schemas.microsoft.com/office/drawing/2014/main" id="{69E5E556-FD20-58D9-4E9D-2D77D871D553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BESEADO EM REGIÃO</a:t>
            </a:r>
          </a:p>
        </p:txBody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C37EA8AE-4487-5DB4-7384-BB0252E6BA3A}"/>
              </a:ext>
            </a:extLst>
          </p:cNvPr>
          <p:cNvGrpSpPr/>
          <p:nvPr/>
        </p:nvGrpSpPr>
        <p:grpSpPr>
          <a:xfrm rot="-2808600">
            <a:off x="745593" y="8951119"/>
            <a:ext cx="104629" cy="104833"/>
            <a:chOff x="0" y="0"/>
            <a:chExt cx="27556" cy="27610"/>
          </a:xfrm>
        </p:grpSpPr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3815148D-DEA3-9B24-80E6-197075FDD41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946A77B4-81F4-855C-1432-9FE9622EFC11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4" name="Group 13">
            <a:extLst>
              <a:ext uri="{FF2B5EF4-FFF2-40B4-BE49-F238E27FC236}">
                <a16:creationId xmlns:a16="http://schemas.microsoft.com/office/drawing/2014/main" id="{C66E3B30-EF5A-861F-41F3-F135B3C856E4}"/>
              </a:ext>
            </a:extLst>
          </p:cNvPr>
          <p:cNvGrpSpPr/>
          <p:nvPr/>
        </p:nvGrpSpPr>
        <p:grpSpPr>
          <a:xfrm rot="-2808600">
            <a:off x="745592" y="9411592"/>
            <a:ext cx="104629" cy="104833"/>
            <a:chOff x="0" y="0"/>
            <a:chExt cx="27556" cy="27610"/>
          </a:xfrm>
        </p:grpSpPr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663EFAC0-E135-1323-C15E-9D050C20BD61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2C9A7815-E9A6-C2C2-27D7-B929B5EF0BC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7" name="Text 18">
            <a:extLst>
              <a:ext uri="{FF2B5EF4-FFF2-40B4-BE49-F238E27FC236}">
                <a16:creationId xmlns:a16="http://schemas.microsoft.com/office/drawing/2014/main" id="{71883D45-052A-8E22-3497-C5F170D20515}"/>
              </a:ext>
            </a:extLst>
          </p:cNvPr>
          <p:cNvSpPr/>
          <p:nvPr/>
        </p:nvSpPr>
        <p:spPr>
          <a:xfrm>
            <a:off x="928208" y="72647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grpSp>
        <p:nvGrpSpPr>
          <p:cNvPr id="68" name="Group 13">
            <a:extLst>
              <a:ext uri="{FF2B5EF4-FFF2-40B4-BE49-F238E27FC236}">
                <a16:creationId xmlns:a16="http://schemas.microsoft.com/office/drawing/2014/main" id="{D6BA1486-F1E2-682C-8805-3272FD2CB365}"/>
              </a:ext>
            </a:extLst>
          </p:cNvPr>
          <p:cNvGrpSpPr/>
          <p:nvPr/>
        </p:nvGrpSpPr>
        <p:grpSpPr>
          <a:xfrm rot="-2808600">
            <a:off x="703204" y="6915711"/>
            <a:ext cx="104629" cy="104833"/>
            <a:chOff x="0" y="0"/>
            <a:chExt cx="27556" cy="27610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082BEA01-BDB3-0170-E5A6-8138AC40DC98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TextBox 15">
              <a:extLst>
                <a:ext uri="{FF2B5EF4-FFF2-40B4-BE49-F238E27FC236}">
                  <a16:creationId xmlns:a16="http://schemas.microsoft.com/office/drawing/2014/main" id="{0345C1DA-5105-0ABE-BF50-51BC0062AAC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81EF51E8-C2E8-0972-5572-1F45DDE454AF}"/>
              </a:ext>
            </a:extLst>
          </p:cNvPr>
          <p:cNvGrpSpPr/>
          <p:nvPr/>
        </p:nvGrpSpPr>
        <p:grpSpPr>
          <a:xfrm rot="-2808600">
            <a:off x="703203" y="7376184"/>
            <a:ext cx="104629" cy="104833"/>
            <a:chOff x="0" y="0"/>
            <a:chExt cx="27556" cy="27610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138A22E-6D61-3FB8-3609-456D4E68A1E9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717D860F-24E4-86DE-7AE5-38F68B2B13AB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6" name="Text 18">
            <a:extLst>
              <a:ext uri="{FF2B5EF4-FFF2-40B4-BE49-F238E27FC236}">
                <a16:creationId xmlns:a16="http://schemas.microsoft.com/office/drawing/2014/main" id="{6AF71B2C-F62D-4F53-63B0-ABFF3407DEC1}"/>
              </a:ext>
            </a:extLst>
          </p:cNvPr>
          <p:cNvSpPr/>
          <p:nvPr/>
        </p:nvSpPr>
        <p:spPr>
          <a:xfrm>
            <a:off x="1086849" y="492518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7" name="Shape 24">
            <a:extLst>
              <a:ext uri="{FF2B5EF4-FFF2-40B4-BE49-F238E27FC236}">
                <a16:creationId xmlns:a16="http://schemas.microsoft.com/office/drawing/2014/main" id="{EF50FC01-F44C-1368-F194-3368248D18C6}"/>
              </a:ext>
            </a:extLst>
          </p:cNvPr>
          <p:cNvSpPr/>
          <p:nvPr/>
        </p:nvSpPr>
        <p:spPr>
          <a:xfrm>
            <a:off x="786032" y="2856812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08" name="Text 25">
            <a:extLst>
              <a:ext uri="{FF2B5EF4-FFF2-40B4-BE49-F238E27FC236}">
                <a16:creationId xmlns:a16="http://schemas.microsoft.com/office/drawing/2014/main" id="{F0920B13-EAC5-4DF3-FE56-ACA0ECAE972C}"/>
              </a:ext>
            </a:extLst>
          </p:cNvPr>
          <p:cNvSpPr/>
          <p:nvPr/>
        </p:nvSpPr>
        <p:spPr>
          <a:xfrm>
            <a:off x="955459" y="2932625"/>
            <a:ext cx="8976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09" name="Text 26">
            <a:extLst>
              <a:ext uri="{FF2B5EF4-FFF2-40B4-BE49-F238E27FC236}">
                <a16:creationId xmlns:a16="http://schemas.microsoft.com/office/drawing/2014/main" id="{F5586E62-6D0E-CE22-095C-E27FD3736B73}"/>
              </a:ext>
            </a:extLst>
          </p:cNvPr>
          <p:cNvSpPr/>
          <p:nvPr/>
        </p:nvSpPr>
        <p:spPr>
          <a:xfrm>
            <a:off x="1428967" y="2930839"/>
            <a:ext cx="523059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i-1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0" name="Text 27">
            <a:extLst>
              <a:ext uri="{FF2B5EF4-FFF2-40B4-BE49-F238E27FC236}">
                <a16:creationId xmlns:a16="http://schemas.microsoft.com/office/drawing/2014/main" id="{4016B331-6739-6BFC-570A-5959681B7CDD}"/>
              </a:ext>
            </a:extLst>
          </p:cNvPr>
          <p:cNvSpPr/>
          <p:nvPr/>
        </p:nvSpPr>
        <p:spPr>
          <a:xfrm>
            <a:off x="6601021" y="2998704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1" name="Text 28">
            <a:extLst>
              <a:ext uri="{FF2B5EF4-FFF2-40B4-BE49-F238E27FC236}">
                <a16:creationId xmlns:a16="http://schemas.microsoft.com/office/drawing/2014/main" id="{93210214-59F4-77D9-3BD2-7980E1135AC4}"/>
              </a:ext>
            </a:extLst>
          </p:cNvPr>
          <p:cNvSpPr/>
          <p:nvPr/>
        </p:nvSpPr>
        <p:spPr>
          <a:xfrm>
            <a:off x="6798533" y="2930839"/>
            <a:ext cx="13625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2" name="Shape 29">
            <a:extLst>
              <a:ext uri="{FF2B5EF4-FFF2-40B4-BE49-F238E27FC236}">
                <a16:creationId xmlns:a16="http://schemas.microsoft.com/office/drawing/2014/main" id="{E8A9DA78-EBF5-BD38-9B6E-D046BA846429}"/>
              </a:ext>
            </a:extLst>
          </p:cNvPr>
          <p:cNvSpPr/>
          <p:nvPr/>
        </p:nvSpPr>
        <p:spPr>
          <a:xfrm>
            <a:off x="786032" y="3444910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3" name="Text 30">
            <a:extLst>
              <a:ext uri="{FF2B5EF4-FFF2-40B4-BE49-F238E27FC236}">
                <a16:creationId xmlns:a16="http://schemas.microsoft.com/office/drawing/2014/main" id="{0CFC0E99-4269-42A7-A973-3D097CF3E47D}"/>
              </a:ext>
            </a:extLst>
          </p:cNvPr>
          <p:cNvSpPr/>
          <p:nvPr/>
        </p:nvSpPr>
        <p:spPr>
          <a:xfrm>
            <a:off x="932215" y="3520723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4" name="Text 31">
            <a:extLst>
              <a:ext uri="{FF2B5EF4-FFF2-40B4-BE49-F238E27FC236}">
                <a16:creationId xmlns:a16="http://schemas.microsoft.com/office/drawing/2014/main" id="{6F1AB16C-65DC-F6EE-456D-4DFBDE1CDC82}"/>
              </a:ext>
            </a:extLst>
          </p:cNvPr>
          <p:cNvSpPr/>
          <p:nvPr/>
        </p:nvSpPr>
        <p:spPr>
          <a:xfrm>
            <a:off x="1428967" y="3518937"/>
            <a:ext cx="50590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5" name="Text 32">
            <a:extLst>
              <a:ext uri="{FF2B5EF4-FFF2-40B4-BE49-F238E27FC236}">
                <a16:creationId xmlns:a16="http://schemas.microsoft.com/office/drawing/2014/main" id="{E4E4D751-2156-F4F2-462B-64BCD1AD0356}"/>
              </a:ext>
            </a:extLst>
          </p:cNvPr>
          <p:cNvSpPr/>
          <p:nvPr/>
        </p:nvSpPr>
        <p:spPr>
          <a:xfrm>
            <a:off x="6428739" y="3599112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6" name="Text 33">
            <a:extLst>
              <a:ext uri="{FF2B5EF4-FFF2-40B4-BE49-F238E27FC236}">
                <a16:creationId xmlns:a16="http://schemas.microsoft.com/office/drawing/2014/main" id="{F2D28BA2-5336-8192-7115-F41E676FFED3}"/>
              </a:ext>
            </a:extLst>
          </p:cNvPr>
          <p:cNvSpPr/>
          <p:nvPr/>
        </p:nvSpPr>
        <p:spPr>
          <a:xfrm>
            <a:off x="6525679" y="3520914"/>
            <a:ext cx="75342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7" name="Shape 34">
            <a:extLst>
              <a:ext uri="{FF2B5EF4-FFF2-40B4-BE49-F238E27FC236}">
                <a16:creationId xmlns:a16="http://schemas.microsoft.com/office/drawing/2014/main" id="{D5FAC36A-1E5F-C76F-3E13-38A52790D942}"/>
              </a:ext>
            </a:extLst>
          </p:cNvPr>
          <p:cNvSpPr/>
          <p:nvPr/>
        </p:nvSpPr>
        <p:spPr>
          <a:xfrm>
            <a:off x="771912" y="4046558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8" name="Text 35">
            <a:extLst>
              <a:ext uri="{FF2B5EF4-FFF2-40B4-BE49-F238E27FC236}">
                <a16:creationId xmlns:a16="http://schemas.microsoft.com/office/drawing/2014/main" id="{9328000B-01D7-FAA1-CC27-305E05F6CECE}"/>
              </a:ext>
            </a:extLst>
          </p:cNvPr>
          <p:cNvSpPr/>
          <p:nvPr/>
        </p:nvSpPr>
        <p:spPr>
          <a:xfrm>
            <a:off x="918095" y="4122371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3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9" name="Text 36">
            <a:extLst>
              <a:ext uri="{FF2B5EF4-FFF2-40B4-BE49-F238E27FC236}">
                <a16:creationId xmlns:a16="http://schemas.microsoft.com/office/drawing/2014/main" id="{961A1EC8-CA53-AD2B-02D9-7E12F752BC06}"/>
              </a:ext>
            </a:extLst>
          </p:cNvPr>
          <p:cNvSpPr/>
          <p:nvPr/>
        </p:nvSpPr>
        <p:spPr>
          <a:xfrm>
            <a:off x="1414848" y="4120585"/>
            <a:ext cx="3082575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Calcular diferenças entre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0" name="Text 37">
            <a:extLst>
              <a:ext uri="{FF2B5EF4-FFF2-40B4-BE49-F238E27FC236}">
                <a16:creationId xmlns:a16="http://schemas.microsoft.com/office/drawing/2014/main" id="{E4116141-4F83-60A7-A64C-43940C7B2B7B}"/>
              </a:ext>
            </a:extLst>
          </p:cNvPr>
          <p:cNvSpPr/>
          <p:nvPr/>
        </p:nvSpPr>
        <p:spPr>
          <a:xfrm>
            <a:off x="4472402" y="4192291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1" name="Text 38">
            <a:extLst>
              <a:ext uri="{FF2B5EF4-FFF2-40B4-BE49-F238E27FC236}">
                <a16:creationId xmlns:a16="http://schemas.microsoft.com/office/drawing/2014/main" id="{91B5322A-5603-1545-7ED3-63053297F523}"/>
              </a:ext>
            </a:extLst>
          </p:cNvPr>
          <p:cNvSpPr/>
          <p:nvPr/>
        </p:nvSpPr>
        <p:spPr>
          <a:xfrm>
            <a:off x="4660160" y="4136429"/>
            <a:ext cx="40716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2" name="Text 39">
            <a:extLst>
              <a:ext uri="{FF2B5EF4-FFF2-40B4-BE49-F238E27FC236}">
                <a16:creationId xmlns:a16="http://schemas.microsoft.com/office/drawing/2014/main" id="{FB953D44-44DF-65B1-B082-F4C4799A3C5D}"/>
              </a:ext>
            </a:extLst>
          </p:cNvPr>
          <p:cNvSpPr/>
          <p:nvPr/>
        </p:nvSpPr>
        <p:spPr>
          <a:xfrm>
            <a:off x="5037383" y="4204294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3" name="Text 40">
            <a:extLst>
              <a:ext uri="{FF2B5EF4-FFF2-40B4-BE49-F238E27FC236}">
                <a16:creationId xmlns:a16="http://schemas.microsoft.com/office/drawing/2014/main" id="{10A297FE-45D1-2E25-BE98-BCD02F3CFC59}"/>
              </a:ext>
            </a:extLst>
          </p:cNvPr>
          <p:cNvSpPr/>
          <p:nvPr/>
        </p:nvSpPr>
        <p:spPr>
          <a:xfrm>
            <a:off x="5081642" y="4136429"/>
            <a:ext cx="1208664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usando VI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4" name="Shape 41">
            <a:extLst>
              <a:ext uri="{FF2B5EF4-FFF2-40B4-BE49-F238E27FC236}">
                <a16:creationId xmlns:a16="http://schemas.microsoft.com/office/drawing/2014/main" id="{2B552CB4-B926-3CCD-324D-369F52DD1116}"/>
              </a:ext>
            </a:extLst>
          </p:cNvPr>
          <p:cNvSpPr/>
          <p:nvPr/>
        </p:nvSpPr>
        <p:spPr>
          <a:xfrm>
            <a:off x="780997" y="4651859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25" name="Text 42">
            <a:extLst>
              <a:ext uri="{FF2B5EF4-FFF2-40B4-BE49-F238E27FC236}">
                <a16:creationId xmlns:a16="http://schemas.microsoft.com/office/drawing/2014/main" id="{50FA05DF-75C1-EBF4-AA85-CEF7E4B0E3FE}"/>
              </a:ext>
            </a:extLst>
          </p:cNvPr>
          <p:cNvSpPr/>
          <p:nvPr/>
        </p:nvSpPr>
        <p:spPr>
          <a:xfrm>
            <a:off x="915959" y="4727672"/>
            <a:ext cx="15869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4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6" name="Text 43">
            <a:extLst>
              <a:ext uri="{FF2B5EF4-FFF2-40B4-BE49-F238E27FC236}">
                <a16:creationId xmlns:a16="http://schemas.microsoft.com/office/drawing/2014/main" id="{8219ECCA-DC25-6AC5-CB9D-690BF7C8CF4E}"/>
              </a:ext>
            </a:extLst>
          </p:cNvPr>
          <p:cNvSpPr/>
          <p:nvPr/>
        </p:nvSpPr>
        <p:spPr>
          <a:xfrm>
            <a:off x="1423933" y="4725886"/>
            <a:ext cx="79188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VI(Y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7" name="Text 44">
            <a:extLst>
              <a:ext uri="{FF2B5EF4-FFF2-40B4-BE49-F238E27FC236}">
                <a16:creationId xmlns:a16="http://schemas.microsoft.com/office/drawing/2014/main" id="{3E2D67FA-CCD1-728B-CBB4-DA55686AF744}"/>
              </a:ext>
            </a:extLst>
          </p:cNvPr>
          <p:cNvSpPr/>
          <p:nvPr/>
        </p:nvSpPr>
        <p:spPr>
          <a:xfrm>
            <a:off x="2181395" y="4777356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8" name="Text 45">
            <a:extLst>
              <a:ext uri="{FF2B5EF4-FFF2-40B4-BE49-F238E27FC236}">
                <a16:creationId xmlns:a16="http://schemas.microsoft.com/office/drawing/2014/main" id="{97C4CDA8-9EC9-3BD5-71A6-9BEF1FABB30F}"/>
              </a:ext>
            </a:extLst>
          </p:cNvPr>
          <p:cNvSpPr/>
          <p:nvPr/>
        </p:nvSpPr>
        <p:spPr>
          <a:xfrm>
            <a:off x="2460505" y="4721405"/>
            <a:ext cx="25648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9" name="Text 46">
            <a:extLst>
              <a:ext uri="{FF2B5EF4-FFF2-40B4-BE49-F238E27FC236}">
                <a16:creationId xmlns:a16="http://schemas.microsoft.com/office/drawing/2014/main" id="{7FD77242-EE39-BC0B-510C-8021A0CB928D}"/>
              </a:ext>
            </a:extLst>
          </p:cNvPr>
          <p:cNvSpPr/>
          <p:nvPr/>
        </p:nvSpPr>
        <p:spPr>
          <a:xfrm>
            <a:off x="268628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0" name="Text 47">
            <a:extLst>
              <a:ext uri="{FF2B5EF4-FFF2-40B4-BE49-F238E27FC236}">
                <a16:creationId xmlns:a16="http://schemas.microsoft.com/office/drawing/2014/main" id="{F9A592C8-1DC9-13F6-0A1C-5C29D7A67694}"/>
              </a:ext>
            </a:extLst>
          </p:cNvPr>
          <p:cNvSpPr/>
          <p:nvPr/>
        </p:nvSpPr>
        <p:spPr>
          <a:xfrm>
            <a:off x="2730538" y="4734912"/>
            <a:ext cx="43762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&lt; τ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1" name="Text 48">
            <a:extLst>
              <a:ext uri="{FF2B5EF4-FFF2-40B4-BE49-F238E27FC236}">
                <a16:creationId xmlns:a16="http://schemas.microsoft.com/office/drawing/2014/main" id="{B89804AF-D62B-217E-3897-1B9C3CC59597}"/>
              </a:ext>
            </a:extLst>
          </p:cNvPr>
          <p:cNvSpPr/>
          <p:nvPr/>
        </p:nvSpPr>
        <p:spPr>
          <a:xfrm>
            <a:off x="315827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2" name="Text 49">
            <a:extLst>
              <a:ext uri="{FF2B5EF4-FFF2-40B4-BE49-F238E27FC236}">
                <a16:creationId xmlns:a16="http://schemas.microsoft.com/office/drawing/2014/main" id="{D68C6AC8-91DA-F32B-485D-518DB020AA5E}"/>
              </a:ext>
            </a:extLst>
          </p:cNvPr>
          <p:cNvSpPr/>
          <p:nvPr/>
        </p:nvSpPr>
        <p:spPr>
          <a:xfrm>
            <a:off x="3202528" y="4734912"/>
            <a:ext cx="278601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, interromper inferência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B0A60FA6-3E17-F659-A43C-2D20F7D9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870" y="1857454"/>
            <a:ext cx="10382662" cy="4153064"/>
          </a:xfrm>
          <a:prstGeom prst="rect">
            <a:avLst/>
          </a:prstGeom>
        </p:spPr>
      </p:pic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600A2A83-C3E7-1240-277F-AF643269B648}"/>
              </a:ext>
            </a:extLst>
          </p:cNvPr>
          <p:cNvSpPr txBox="1"/>
          <p:nvPr/>
        </p:nvSpPr>
        <p:spPr>
          <a:xfrm>
            <a:off x="9698279" y="6061691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5.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sp>
        <p:nvSpPr>
          <p:cNvPr id="137" name="Text 1">
            <a:extLst>
              <a:ext uri="{FF2B5EF4-FFF2-40B4-BE49-F238E27FC236}">
                <a16:creationId xmlns:a16="http://schemas.microsoft.com/office/drawing/2014/main" id="{460AFCE3-00C6-5A75-7908-660CFFD047C0}"/>
              </a:ext>
            </a:extLst>
          </p:cNvPr>
          <p:cNvSpPr/>
          <p:nvPr/>
        </p:nvSpPr>
        <p:spPr>
          <a:xfrm>
            <a:off x="814162" y="2226637"/>
            <a:ext cx="99546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Fluxo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01D004E-70A0-0A39-0458-5C94968E4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2661</TotalTime>
  <Words>1928</Words>
  <Application>Microsoft Office PowerPoint</Application>
  <PresentationFormat>Personalizar</PresentationFormat>
  <Paragraphs>346</Paragraphs>
  <Slides>42</Slides>
  <Notes>21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53" baseType="lpstr">
      <vt:lpstr>Arial</vt:lpstr>
      <vt:lpstr>Calibri</vt:lpstr>
      <vt:lpstr>Lato</vt:lpstr>
      <vt:lpstr>Lato Bold Italics</vt:lpstr>
      <vt:lpstr>Montserrat</vt:lpstr>
      <vt:lpstr>Noto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v2</dc:title>
  <dc:subject/>
  <dc:creator/>
  <dc:description/>
  <cp:lastModifiedBy>João Vítor Correia Pessoa</cp:lastModifiedBy>
  <cp:revision>10</cp:revision>
  <dcterms:created xsi:type="dcterms:W3CDTF">2006-08-16T00:00:00Z</dcterms:created>
  <dcterms:modified xsi:type="dcterms:W3CDTF">2025-11-24T20:57:04Z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